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3"/>
  </p:notesMasterIdLst>
  <p:sldIdLst>
    <p:sldId id="256" r:id="rId2"/>
    <p:sldId id="294" r:id="rId3"/>
    <p:sldId id="295" r:id="rId4"/>
    <p:sldId id="312" r:id="rId5"/>
    <p:sldId id="296" r:id="rId6"/>
    <p:sldId id="297" r:id="rId7"/>
    <p:sldId id="298" r:id="rId8"/>
    <p:sldId id="299" r:id="rId9"/>
    <p:sldId id="283" r:id="rId10"/>
    <p:sldId id="272" r:id="rId11"/>
    <p:sldId id="305" r:id="rId12"/>
    <p:sldId id="260" r:id="rId13"/>
    <p:sldId id="306" r:id="rId14"/>
    <p:sldId id="280" r:id="rId15"/>
    <p:sldId id="307" r:id="rId16"/>
    <p:sldId id="273" r:id="rId17"/>
    <p:sldId id="274" r:id="rId18"/>
    <p:sldId id="262" r:id="rId19"/>
    <p:sldId id="263" r:id="rId20"/>
    <p:sldId id="264" r:id="rId21"/>
    <p:sldId id="275" r:id="rId22"/>
    <p:sldId id="276" r:id="rId23"/>
    <p:sldId id="267" r:id="rId24"/>
    <p:sldId id="266" r:id="rId25"/>
    <p:sldId id="301" r:id="rId26"/>
    <p:sldId id="302" r:id="rId27"/>
    <p:sldId id="310" r:id="rId28"/>
    <p:sldId id="311" r:id="rId29"/>
    <p:sldId id="300" r:id="rId30"/>
    <p:sldId id="271" r:id="rId31"/>
    <p:sldId id="282" r:id="rId3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94" d="100"/>
          <a:sy n="94" d="100"/>
        </p:scale>
        <p:origin x="-1290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Workbook2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hiba\Dropbox\Proyectos\Perla%20PERU\Book%20Chapter%20Peru\Traduccion\Figures\Figures%206%20to%208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hiba\Dropbox\Proyectos\Perla%20PERU\Book%20Chapter%20Peru\Traduccion\Figures\Figures%206%20to%208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hiba\Dropbox\Proyectos\Perla%20PERU\Book%20Chapter%20Peru\Traduccion\Figures\Figures%206%20to%208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hiba\Dropbox\Proyectos\Perla%20PERU\Book%20Chapter%20Peru\Traduccion\Figures\Figure1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hiba\Dropbox\Proyectos\Perla%20PERU\Book%20Chapter%20Peru\Traduccion\Figures\Figure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PERLA - PERU: Respondent's ethnic and racial distribution by type of indicator</a:t>
            </a:r>
          </a:p>
        </c:rich>
      </c:tx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Sheet1!$C$3</c:f>
              <c:strCache>
                <c:ptCount val="1"/>
                <c:pt idx="0">
                  <c:v>Indigenous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Sheet1!$B$4:$B$8</c:f>
              <c:strCache>
                <c:ptCount val="5"/>
                <c:pt idx="0">
                  <c:v>External categorization</c:v>
                </c:pt>
                <c:pt idx="1">
                  <c:v>Open question</c:v>
                </c:pt>
                <c:pt idx="2">
                  <c:v>Self. Id. - Type A</c:v>
                </c:pt>
                <c:pt idx="3">
                  <c:v>Self. Id. - Type B</c:v>
                </c:pt>
                <c:pt idx="4">
                  <c:v>Maternal language</c:v>
                </c:pt>
              </c:strCache>
            </c:strRef>
          </c:cat>
          <c:val>
            <c:numRef>
              <c:f>Sheet1!$C$4:$C$8</c:f>
              <c:numCache>
                <c:formatCode>0.0%</c:formatCode>
                <c:ptCount val="5"/>
                <c:pt idx="0">
                  <c:v>6.3E-2</c:v>
                </c:pt>
                <c:pt idx="1">
                  <c:v>7.9000000000000001E-2</c:v>
                </c:pt>
                <c:pt idx="2">
                  <c:v>0.23300000000000001</c:v>
                </c:pt>
                <c:pt idx="3">
                  <c:v>4.7E-2</c:v>
                </c:pt>
                <c:pt idx="4">
                  <c:v>0.114</c:v>
                </c:pt>
              </c:numCache>
            </c:numRef>
          </c:val>
        </c:ser>
        <c:ser>
          <c:idx val="1"/>
          <c:order val="1"/>
          <c:tx>
            <c:strRef>
              <c:f>Sheet1!$D$3</c:f>
              <c:strCache>
                <c:ptCount val="1"/>
                <c:pt idx="0">
                  <c:v>Mestizos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Sheet1!$B$4:$B$8</c:f>
              <c:strCache>
                <c:ptCount val="5"/>
                <c:pt idx="0">
                  <c:v>External categorization</c:v>
                </c:pt>
                <c:pt idx="1">
                  <c:v>Open question</c:v>
                </c:pt>
                <c:pt idx="2">
                  <c:v>Self. Id. - Type A</c:v>
                </c:pt>
                <c:pt idx="3">
                  <c:v>Self. Id. - Type B</c:v>
                </c:pt>
                <c:pt idx="4">
                  <c:v>Maternal language</c:v>
                </c:pt>
              </c:strCache>
            </c:strRef>
          </c:cat>
          <c:val>
            <c:numRef>
              <c:f>Sheet1!$D$4:$D$8</c:f>
              <c:numCache>
                <c:formatCode>0.0%</c:formatCode>
                <c:ptCount val="5"/>
                <c:pt idx="0">
                  <c:v>0.748</c:v>
                </c:pt>
                <c:pt idx="1">
                  <c:v>0.60899999999999999</c:v>
                </c:pt>
                <c:pt idx="2">
                  <c:v>0.63300000000000001</c:v>
                </c:pt>
                <c:pt idx="3">
                  <c:v>0.78300000000000003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Sheet1!$E$3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Sheet1!$B$4:$B$8</c:f>
              <c:strCache>
                <c:ptCount val="5"/>
                <c:pt idx="0">
                  <c:v>External categorization</c:v>
                </c:pt>
                <c:pt idx="1">
                  <c:v>Open question</c:v>
                </c:pt>
                <c:pt idx="2">
                  <c:v>Self. Id. - Type A</c:v>
                </c:pt>
                <c:pt idx="3">
                  <c:v>Self. Id. - Type B</c:v>
                </c:pt>
                <c:pt idx="4">
                  <c:v>Maternal language</c:v>
                </c:pt>
              </c:strCache>
            </c:strRef>
          </c:cat>
          <c:val>
            <c:numRef>
              <c:f>Sheet1!$E$4:$E$8</c:f>
              <c:numCache>
                <c:formatCode>0.0%</c:formatCode>
                <c:ptCount val="5"/>
                <c:pt idx="0">
                  <c:v>0.14299999999999999</c:v>
                </c:pt>
                <c:pt idx="1">
                  <c:v>7.2999999999999995E-2</c:v>
                </c:pt>
                <c:pt idx="2">
                  <c:v>8.5000000000000006E-2</c:v>
                </c:pt>
                <c:pt idx="3">
                  <c:v>0.10199999999999999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Sheet1!$F$3</c:f>
              <c:strCache>
                <c:ptCount val="1"/>
                <c:pt idx="0">
                  <c:v>Afrodes.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Sheet1!$B$4:$B$8</c:f>
              <c:strCache>
                <c:ptCount val="5"/>
                <c:pt idx="0">
                  <c:v>External categorization</c:v>
                </c:pt>
                <c:pt idx="1">
                  <c:v>Open question</c:v>
                </c:pt>
                <c:pt idx="2">
                  <c:v>Self. Id. - Type A</c:v>
                </c:pt>
                <c:pt idx="3">
                  <c:v>Self. Id. - Type B</c:v>
                </c:pt>
                <c:pt idx="4">
                  <c:v>Maternal language</c:v>
                </c:pt>
              </c:strCache>
            </c:strRef>
          </c:cat>
          <c:val>
            <c:numRef>
              <c:f>Sheet1!$F$4:$F$8</c:f>
              <c:numCache>
                <c:formatCode>0.0%</c:formatCode>
                <c:ptCount val="5"/>
                <c:pt idx="0">
                  <c:v>4.4999999999999998E-2</c:v>
                </c:pt>
                <c:pt idx="1">
                  <c:v>2.8000000000000001E-2</c:v>
                </c:pt>
                <c:pt idx="2">
                  <c:v>0.04</c:v>
                </c:pt>
                <c:pt idx="3">
                  <c:v>4.1000000000000002E-2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Sheet1!$G$3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Sheet1!$B$4:$B$8</c:f>
              <c:strCache>
                <c:ptCount val="5"/>
                <c:pt idx="0">
                  <c:v>External categorization</c:v>
                </c:pt>
                <c:pt idx="1">
                  <c:v>Open question</c:v>
                </c:pt>
                <c:pt idx="2">
                  <c:v>Self. Id. - Type A</c:v>
                </c:pt>
                <c:pt idx="3">
                  <c:v>Self. Id. - Type B</c:v>
                </c:pt>
                <c:pt idx="4">
                  <c:v>Maternal language</c:v>
                </c:pt>
              </c:strCache>
            </c:strRef>
          </c:cat>
          <c:val>
            <c:numRef>
              <c:f>Sheet1!$G$4:$G$8</c:f>
              <c:numCache>
                <c:formatCode>0.0%</c:formatCode>
                <c:ptCount val="5"/>
                <c:pt idx="0">
                  <c:v>1E-3</c:v>
                </c:pt>
                <c:pt idx="1">
                  <c:v>5.7000000000000099E-2</c:v>
                </c:pt>
                <c:pt idx="2">
                  <c:v>3.0000000000000001E-3</c:v>
                </c:pt>
                <c:pt idx="3">
                  <c:v>1.2999999999999901E-2</c:v>
                </c:pt>
                <c:pt idx="4">
                  <c:v>0.88600000000000001</c:v>
                </c:pt>
              </c:numCache>
            </c:numRef>
          </c:val>
        </c:ser>
        <c:ser>
          <c:idx val="5"/>
          <c:order val="5"/>
          <c:tx>
            <c:strRef>
              <c:f>Sheet1!$H$3</c:f>
              <c:strCache>
                <c:ptCount val="1"/>
                <c:pt idx="0">
                  <c:v>DK/DA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Sheet1!$B$4:$B$8</c:f>
              <c:strCache>
                <c:ptCount val="5"/>
                <c:pt idx="0">
                  <c:v>External categorization</c:v>
                </c:pt>
                <c:pt idx="1">
                  <c:v>Open question</c:v>
                </c:pt>
                <c:pt idx="2">
                  <c:v>Self. Id. - Type A</c:v>
                </c:pt>
                <c:pt idx="3">
                  <c:v>Self. Id. - Type B</c:v>
                </c:pt>
                <c:pt idx="4">
                  <c:v>Maternal language</c:v>
                </c:pt>
              </c:strCache>
            </c:strRef>
          </c:cat>
          <c:val>
            <c:numRef>
              <c:f>Sheet1!$H$4:$H$8</c:f>
              <c:numCache>
                <c:formatCode>0.0%</c:formatCode>
                <c:ptCount val="5"/>
                <c:pt idx="0">
                  <c:v>0</c:v>
                </c:pt>
                <c:pt idx="1">
                  <c:v>0.154</c:v>
                </c:pt>
                <c:pt idx="2">
                  <c:v>6.0000000000000001E-3</c:v>
                </c:pt>
                <c:pt idx="3">
                  <c:v>1.4E-2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807616"/>
        <c:axId val="35809152"/>
      </c:barChart>
      <c:catAx>
        <c:axId val="358076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5809152"/>
        <c:crosses val="autoZero"/>
        <c:auto val="1"/>
        <c:lblAlgn val="ctr"/>
        <c:lblOffset val="100"/>
        <c:noMultiLvlLbl val="0"/>
      </c:catAx>
      <c:valAx>
        <c:axId val="3580915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3580761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PERLA - PERU: Respondents clasified as indigenous or with indigenous ancestry, by type or indicador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Sheet1!$A$154:$A$163</c:f>
              <c:strCache>
                <c:ptCount val="10"/>
                <c:pt idx="0">
                  <c:v>Self. Id. - Type B</c:v>
                </c:pt>
                <c:pt idx="1">
                  <c:v>External categorization</c:v>
                </c:pt>
                <c:pt idx="2">
                  <c:v>Open question</c:v>
                </c:pt>
                <c:pt idx="3">
                  <c:v>Maternal language</c:v>
                </c:pt>
                <c:pt idx="4">
                  <c:v>Self. Id. - Type A</c:v>
                </c:pt>
                <c:pt idx="5">
                  <c:v>Both parents</c:v>
                </c:pt>
                <c:pt idx="6">
                  <c:v>Mother</c:v>
                </c:pt>
                <c:pt idx="7">
                  <c:v>Father</c:v>
                </c:pt>
                <c:pt idx="8">
                  <c:v>Any parent</c:v>
                </c:pt>
                <c:pt idx="9">
                  <c:v>Any ancestor</c:v>
                </c:pt>
              </c:strCache>
            </c:strRef>
          </c:cat>
          <c:val>
            <c:numRef>
              <c:f>Sheet1!$B$154:$B$163</c:f>
              <c:numCache>
                <c:formatCode>0.0%</c:formatCode>
                <c:ptCount val="10"/>
                <c:pt idx="0">
                  <c:v>4.7E-2</c:v>
                </c:pt>
                <c:pt idx="1">
                  <c:v>6.3E-2</c:v>
                </c:pt>
                <c:pt idx="2">
                  <c:v>7.9000000000000001E-2</c:v>
                </c:pt>
                <c:pt idx="3">
                  <c:v>0.114</c:v>
                </c:pt>
                <c:pt idx="4">
                  <c:v>0.23300000000000001</c:v>
                </c:pt>
                <c:pt idx="5" formatCode="0.00%">
                  <c:v>0.25900000000000001</c:v>
                </c:pt>
                <c:pt idx="6">
                  <c:v>0.28999999999999998</c:v>
                </c:pt>
                <c:pt idx="7">
                  <c:v>0.317</c:v>
                </c:pt>
                <c:pt idx="8">
                  <c:v>0.34699999999999998</c:v>
                </c:pt>
                <c:pt idx="9" formatCode="0%">
                  <c:v>0.39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7504512"/>
        <c:axId val="37516032"/>
      </c:barChart>
      <c:catAx>
        <c:axId val="375045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Type of indicator</a:t>
                </a:r>
              </a:p>
            </c:rich>
          </c:tx>
          <c:layout>
            <c:manualLayout>
              <c:xMode val="edge"/>
              <c:yMode val="edge"/>
              <c:x val="0.44576606027694798"/>
              <c:y val="0.94071258061068097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37516032"/>
        <c:crosses val="autoZero"/>
        <c:auto val="1"/>
        <c:lblAlgn val="ctr"/>
        <c:lblOffset val="100"/>
        <c:noMultiLvlLbl val="0"/>
      </c:catAx>
      <c:valAx>
        <c:axId val="3751603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3750451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Distribución</a:t>
            </a:r>
            <a:r>
              <a:rPr lang="en-US" dirty="0"/>
              <a:t> de los </a:t>
            </a:r>
            <a:r>
              <a:rPr lang="en-US" dirty="0" err="1"/>
              <a:t>encuestados</a:t>
            </a:r>
            <a:r>
              <a:rPr lang="en-US" dirty="0"/>
              <a:t> en la </a:t>
            </a:r>
            <a:r>
              <a:rPr lang="en-US" dirty="0" err="1"/>
              <a:t>escala</a:t>
            </a:r>
            <a:r>
              <a:rPr lang="en-US" baseline="0" dirty="0"/>
              <a:t> </a:t>
            </a:r>
            <a:r>
              <a:rPr lang="en-US" baseline="0" dirty="0" err="1"/>
              <a:t>cromática</a:t>
            </a:r>
            <a:r>
              <a:rPr lang="en-US" baseline="0" dirty="0"/>
              <a:t> de color de </a:t>
            </a:r>
            <a:r>
              <a:rPr lang="en-US" baseline="0" dirty="0" err="1"/>
              <a:t>piel</a:t>
            </a:r>
            <a:endParaRPr lang="en-US" baseline="0" dirty="0" smtClean="0"/>
          </a:p>
          <a:p>
            <a:pPr>
              <a:defRPr/>
            </a:pPr>
            <a:r>
              <a:rPr lang="en-US" baseline="0" dirty="0" smtClean="0"/>
              <a:t>% de </a:t>
            </a:r>
            <a:r>
              <a:rPr lang="en-US" baseline="0" dirty="0" err="1" smtClean="0"/>
              <a:t>entrevistados</a:t>
            </a:r>
            <a:r>
              <a:rPr lang="en-US" baseline="0" dirty="0" smtClean="0"/>
              <a:t> (</a:t>
            </a:r>
            <a:r>
              <a:rPr lang="en-US" baseline="0" dirty="0" err="1"/>
              <a:t>Clasificación</a:t>
            </a:r>
            <a:r>
              <a:rPr lang="en-US" baseline="0" dirty="0"/>
              <a:t> del </a:t>
            </a:r>
            <a:r>
              <a:rPr lang="en-US" baseline="0" dirty="0" err="1"/>
              <a:t>entrevistador</a:t>
            </a:r>
            <a:r>
              <a:rPr lang="en-US" baseline="0" dirty="0"/>
              <a:t>)</a:t>
            </a:r>
            <a:endParaRPr lang="en-US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Sheet1!$C$18</c:f>
              <c:strCache>
                <c:ptCount val="1"/>
                <c:pt idx="0">
                  <c:v>%</c:v>
                </c:pt>
              </c:strCache>
            </c:strRef>
          </c:tx>
          <c:marker>
            <c:symbol val="none"/>
          </c:marker>
          <c:val>
            <c:numRef>
              <c:f>Sheet1!$C$19:$C$29</c:f>
              <c:numCache>
                <c:formatCode>General</c:formatCode>
                <c:ptCount val="11"/>
                <c:pt idx="0">
                  <c:v>0.7</c:v>
                </c:pt>
                <c:pt idx="1">
                  <c:v>4.7</c:v>
                </c:pt>
                <c:pt idx="2">
                  <c:v>16.2</c:v>
                </c:pt>
                <c:pt idx="3">
                  <c:v>26</c:v>
                </c:pt>
                <c:pt idx="4">
                  <c:v>29.7</c:v>
                </c:pt>
                <c:pt idx="5">
                  <c:v>14.4</c:v>
                </c:pt>
                <c:pt idx="6">
                  <c:v>6.1</c:v>
                </c:pt>
                <c:pt idx="7">
                  <c:v>1.7</c:v>
                </c:pt>
                <c:pt idx="8">
                  <c:v>0.5</c:v>
                </c:pt>
                <c:pt idx="9">
                  <c:v>0.1</c:v>
                </c:pt>
                <c:pt idx="10">
                  <c:v>0.1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746752"/>
        <c:axId val="38748544"/>
      </c:lineChart>
      <c:catAx>
        <c:axId val="38746752"/>
        <c:scaling>
          <c:orientation val="minMax"/>
        </c:scaling>
        <c:delete val="0"/>
        <c:axPos val="b"/>
        <c:majorTickMark val="out"/>
        <c:minorTickMark val="none"/>
        <c:tickLblPos val="nextTo"/>
        <c:crossAx val="38748544"/>
        <c:crosses val="autoZero"/>
        <c:auto val="1"/>
        <c:lblAlgn val="ctr"/>
        <c:lblOffset val="100"/>
        <c:noMultiLvlLbl val="0"/>
      </c:catAx>
      <c:valAx>
        <c:axId val="38748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7467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PERLA - PERU: Respondent's skin color by maternal language, ethnic self identification and indigenous ancestry</a:t>
            </a:r>
          </a:p>
        </c:rich>
      </c:tx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Sheet6!$E$10</c:f>
              <c:strCache>
                <c:ptCount val="1"/>
                <c:pt idx="0">
                  <c:v>Light (1-3)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Sheet6!$C$11:$D$19</c:f>
              <c:multiLvlStrCache>
                <c:ptCount val="9"/>
                <c:lvl>
                  <c:pt idx="0">
                    <c:v>No</c:v>
                  </c:pt>
                  <c:pt idx="1">
                    <c:v>Yes</c:v>
                  </c:pt>
                  <c:pt idx="2">
                    <c:v>White</c:v>
                  </c:pt>
                  <c:pt idx="3">
                    <c:v>Mestizo</c:v>
                  </c:pt>
                  <c:pt idx="4">
                    <c:v>Indigenous</c:v>
                  </c:pt>
                  <c:pt idx="5">
                    <c:v>Afrodes.</c:v>
                  </c:pt>
                  <c:pt idx="6">
                    <c:v>No</c:v>
                  </c:pt>
                  <c:pt idx="7">
                    <c:v>Yes</c:v>
                  </c:pt>
                </c:lvl>
                <c:lvl>
                  <c:pt idx="0">
                    <c:v>Indigenous language</c:v>
                  </c:pt>
                  <c:pt idx="2">
                    <c:v>Ethnic self. Id.</c:v>
                  </c:pt>
                  <c:pt idx="6">
                    <c:v>Indigenous ancestry (parents)</c:v>
                  </c:pt>
                  <c:pt idx="8">
                    <c:v>Total</c:v>
                  </c:pt>
                </c:lvl>
              </c:multiLvlStrCache>
            </c:multiLvlStrRef>
          </c:cat>
          <c:val>
            <c:numRef>
              <c:f>Sheet6!$E$11:$E$19</c:f>
              <c:numCache>
                <c:formatCode>0.0%</c:formatCode>
                <c:ptCount val="9"/>
                <c:pt idx="0">
                  <c:v>0.22600000000000001</c:v>
                </c:pt>
                <c:pt idx="1">
                  <c:v>0.129</c:v>
                </c:pt>
                <c:pt idx="2">
                  <c:v>0.68799999999999994</c:v>
                </c:pt>
                <c:pt idx="3">
                  <c:v>0.185</c:v>
                </c:pt>
                <c:pt idx="4">
                  <c:v>0.14899999999999999</c:v>
                </c:pt>
                <c:pt idx="5">
                  <c:v>5.0999999999999997E-2</c:v>
                </c:pt>
                <c:pt idx="6">
                  <c:v>0.245</c:v>
                </c:pt>
                <c:pt idx="7">
                  <c:v>0.16400000000000001</c:v>
                </c:pt>
                <c:pt idx="8">
                  <c:v>0.217</c:v>
                </c:pt>
              </c:numCache>
            </c:numRef>
          </c:val>
        </c:ser>
        <c:ser>
          <c:idx val="1"/>
          <c:order val="1"/>
          <c:tx>
            <c:strRef>
              <c:f>Sheet6!$F$10</c:f>
              <c:strCache>
                <c:ptCount val="1"/>
                <c:pt idx="0">
                  <c:v>Medium (4-5)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Sheet6!$C$11:$D$19</c:f>
              <c:multiLvlStrCache>
                <c:ptCount val="9"/>
                <c:lvl>
                  <c:pt idx="0">
                    <c:v>No</c:v>
                  </c:pt>
                  <c:pt idx="1">
                    <c:v>Yes</c:v>
                  </c:pt>
                  <c:pt idx="2">
                    <c:v>White</c:v>
                  </c:pt>
                  <c:pt idx="3">
                    <c:v>Mestizo</c:v>
                  </c:pt>
                  <c:pt idx="4">
                    <c:v>Indigenous</c:v>
                  </c:pt>
                  <c:pt idx="5">
                    <c:v>Afrodes.</c:v>
                  </c:pt>
                  <c:pt idx="6">
                    <c:v>No</c:v>
                  </c:pt>
                  <c:pt idx="7">
                    <c:v>Yes</c:v>
                  </c:pt>
                </c:lvl>
                <c:lvl>
                  <c:pt idx="0">
                    <c:v>Indigenous language</c:v>
                  </c:pt>
                  <c:pt idx="2">
                    <c:v>Ethnic self. Id.</c:v>
                  </c:pt>
                  <c:pt idx="6">
                    <c:v>Indigenous ancestry (parents)</c:v>
                  </c:pt>
                  <c:pt idx="8">
                    <c:v>Total</c:v>
                  </c:pt>
                </c:lvl>
              </c:multiLvlStrCache>
            </c:multiLvlStrRef>
          </c:cat>
          <c:val>
            <c:numRef>
              <c:f>Sheet6!$F$11:$F$19</c:f>
              <c:numCache>
                <c:formatCode>0.0%</c:formatCode>
                <c:ptCount val="9"/>
                <c:pt idx="0">
                  <c:v>0.55100000000000005</c:v>
                </c:pt>
                <c:pt idx="1">
                  <c:v>0.60799999999999998</c:v>
                </c:pt>
                <c:pt idx="2">
                  <c:v>0.30499999999999999</c:v>
                </c:pt>
                <c:pt idx="3">
                  <c:v>0.58899999999999997</c:v>
                </c:pt>
                <c:pt idx="4">
                  <c:v>0.6</c:v>
                </c:pt>
                <c:pt idx="5">
                  <c:v>0.39</c:v>
                </c:pt>
                <c:pt idx="6">
                  <c:v>0.53700000000000003</c:v>
                </c:pt>
                <c:pt idx="7">
                  <c:v>0.58499999999999996</c:v>
                </c:pt>
                <c:pt idx="8">
                  <c:v>0.55400000000000005</c:v>
                </c:pt>
              </c:numCache>
            </c:numRef>
          </c:val>
        </c:ser>
        <c:ser>
          <c:idx val="2"/>
          <c:order val="2"/>
          <c:tx>
            <c:strRef>
              <c:f>Sheet6!$G$10</c:f>
              <c:strCache>
                <c:ptCount val="1"/>
                <c:pt idx="0">
                  <c:v>Dark (6 +)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Sheet6!$C$11:$D$19</c:f>
              <c:multiLvlStrCache>
                <c:ptCount val="9"/>
                <c:lvl>
                  <c:pt idx="0">
                    <c:v>No</c:v>
                  </c:pt>
                  <c:pt idx="1">
                    <c:v>Yes</c:v>
                  </c:pt>
                  <c:pt idx="2">
                    <c:v>White</c:v>
                  </c:pt>
                  <c:pt idx="3">
                    <c:v>Mestizo</c:v>
                  </c:pt>
                  <c:pt idx="4">
                    <c:v>Indigenous</c:v>
                  </c:pt>
                  <c:pt idx="5">
                    <c:v>Afrodes.</c:v>
                  </c:pt>
                  <c:pt idx="6">
                    <c:v>No</c:v>
                  </c:pt>
                  <c:pt idx="7">
                    <c:v>Yes</c:v>
                  </c:pt>
                </c:lvl>
                <c:lvl>
                  <c:pt idx="0">
                    <c:v>Indigenous language</c:v>
                  </c:pt>
                  <c:pt idx="2">
                    <c:v>Ethnic self. Id.</c:v>
                  </c:pt>
                  <c:pt idx="6">
                    <c:v>Indigenous ancestry (parents)</c:v>
                  </c:pt>
                  <c:pt idx="8">
                    <c:v>Total</c:v>
                  </c:pt>
                </c:lvl>
              </c:multiLvlStrCache>
            </c:multiLvlStrRef>
          </c:cat>
          <c:val>
            <c:numRef>
              <c:f>Sheet6!$G$11:$G$19</c:f>
              <c:numCache>
                <c:formatCode>0.0%</c:formatCode>
                <c:ptCount val="9"/>
                <c:pt idx="0">
                  <c:v>0.223</c:v>
                </c:pt>
                <c:pt idx="1">
                  <c:v>0.26300000000000001</c:v>
                </c:pt>
                <c:pt idx="2">
                  <c:v>8.0000000000000002E-3</c:v>
                </c:pt>
                <c:pt idx="3">
                  <c:v>0.22600000000000001</c:v>
                </c:pt>
                <c:pt idx="4">
                  <c:v>0.251</c:v>
                </c:pt>
                <c:pt idx="5">
                  <c:v>0.55900000000000005</c:v>
                </c:pt>
                <c:pt idx="6">
                  <c:v>0.218</c:v>
                </c:pt>
                <c:pt idx="7">
                  <c:v>0.251</c:v>
                </c:pt>
                <c:pt idx="8">
                  <c:v>0.23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8816000"/>
        <c:axId val="38821888"/>
      </c:barChart>
      <c:catAx>
        <c:axId val="38816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821888"/>
        <c:crosses val="autoZero"/>
        <c:auto val="1"/>
        <c:lblAlgn val="ctr"/>
        <c:lblOffset val="100"/>
        <c:noMultiLvlLbl val="0"/>
      </c:catAx>
      <c:valAx>
        <c:axId val="388218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881600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PERLA - PERU: Respondents with post secondary complete education, by ethnic self identification and skin color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Sheet1!$C$67:$D$74</c:f>
              <c:multiLvlStrCache>
                <c:ptCount val="8"/>
                <c:lvl>
                  <c:pt idx="0">
                    <c:v>White</c:v>
                  </c:pt>
                  <c:pt idx="1">
                    <c:v>Mestizo</c:v>
                  </c:pt>
                  <c:pt idx="2">
                    <c:v>Indigenous</c:v>
                  </c:pt>
                  <c:pt idx="3">
                    <c:v>Afro peruvian</c:v>
                  </c:pt>
                  <c:pt idx="4">
                    <c:v>Light (1-3)</c:v>
                  </c:pt>
                  <c:pt idx="5">
                    <c:v>Medium (4-5)</c:v>
                  </c:pt>
                  <c:pt idx="6">
                    <c:v>Dark (6 +)</c:v>
                  </c:pt>
                </c:lvl>
                <c:lvl>
                  <c:pt idx="0">
                    <c:v>Ethnic / racial self identification</c:v>
                  </c:pt>
                  <c:pt idx="4">
                    <c:v>Skin color</c:v>
                  </c:pt>
                  <c:pt idx="7">
                    <c:v>Total</c:v>
                  </c:pt>
                </c:lvl>
              </c:multiLvlStrCache>
            </c:multiLvlStrRef>
          </c:cat>
          <c:val>
            <c:numRef>
              <c:f>Sheet1!$E$67:$E$74</c:f>
              <c:numCache>
                <c:formatCode>0.0%</c:formatCode>
                <c:ptCount val="8"/>
                <c:pt idx="0">
                  <c:v>0.34399999999999997</c:v>
                </c:pt>
                <c:pt idx="1">
                  <c:v>0.309</c:v>
                </c:pt>
                <c:pt idx="2">
                  <c:v>0.19800000000000001</c:v>
                </c:pt>
                <c:pt idx="3">
                  <c:v>0.20399999999999999</c:v>
                </c:pt>
                <c:pt idx="4">
                  <c:v>0.35699999999999998</c:v>
                </c:pt>
                <c:pt idx="5">
                  <c:v>0.27700000000000002</c:v>
                </c:pt>
                <c:pt idx="6">
                  <c:v>0.224</c:v>
                </c:pt>
                <c:pt idx="7">
                  <c:v>0.28299999999999997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8632832"/>
        <c:axId val="38634624"/>
      </c:barChart>
      <c:catAx>
        <c:axId val="38632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634624"/>
        <c:crosses val="autoZero"/>
        <c:auto val="1"/>
        <c:lblAlgn val="ctr"/>
        <c:lblOffset val="100"/>
        <c:noMultiLvlLbl val="0"/>
      </c:catAx>
      <c:valAx>
        <c:axId val="3863462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386328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PERLA - PERU: Respondents with white collar occupation by ethnic self identification and skin color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Sheet1!$D$77:$K$78</c:f>
              <c:multiLvlStrCache>
                <c:ptCount val="8"/>
                <c:lvl>
                  <c:pt idx="0">
                    <c:v>White</c:v>
                  </c:pt>
                  <c:pt idx="1">
                    <c:v>Mestizo</c:v>
                  </c:pt>
                  <c:pt idx="2">
                    <c:v>Indigenous</c:v>
                  </c:pt>
                  <c:pt idx="3">
                    <c:v>Afro peruvian</c:v>
                  </c:pt>
                  <c:pt idx="4">
                    <c:v>Light (1-3)</c:v>
                  </c:pt>
                  <c:pt idx="5">
                    <c:v>Medium (4-5)</c:v>
                  </c:pt>
                  <c:pt idx="6">
                    <c:v>Dark (6 +)</c:v>
                  </c:pt>
                </c:lvl>
                <c:lvl>
                  <c:pt idx="0">
                    <c:v>Ethnic / racial self identification</c:v>
                  </c:pt>
                  <c:pt idx="4">
                    <c:v>Skin color</c:v>
                  </c:pt>
                  <c:pt idx="7">
                    <c:v>Total</c:v>
                  </c:pt>
                </c:lvl>
              </c:multiLvlStrCache>
            </c:multiLvlStrRef>
          </c:cat>
          <c:val>
            <c:numRef>
              <c:f>Sheet1!$D$79:$K$79</c:f>
              <c:numCache>
                <c:formatCode>0.0%</c:formatCode>
                <c:ptCount val="8"/>
                <c:pt idx="0">
                  <c:v>0.34699999999999998</c:v>
                </c:pt>
                <c:pt idx="1">
                  <c:v>0.32</c:v>
                </c:pt>
                <c:pt idx="2">
                  <c:v>0.20499999999999999</c:v>
                </c:pt>
                <c:pt idx="3">
                  <c:v>0.25</c:v>
                </c:pt>
                <c:pt idx="4">
                  <c:v>0.377</c:v>
                </c:pt>
                <c:pt idx="5">
                  <c:v>0.29199999999999998</c:v>
                </c:pt>
                <c:pt idx="6">
                  <c:v>0.22</c:v>
                </c:pt>
                <c:pt idx="7">
                  <c:v>0.29399999999999998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8655104"/>
        <c:axId val="38539648"/>
      </c:barChart>
      <c:catAx>
        <c:axId val="38655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539648"/>
        <c:crosses val="autoZero"/>
        <c:auto val="1"/>
        <c:lblAlgn val="ctr"/>
        <c:lblOffset val="100"/>
        <c:noMultiLvlLbl val="0"/>
      </c:catAx>
      <c:valAx>
        <c:axId val="3853964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386551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PERLA - PERU: Respondents who belong to the top 25% of the socioeconomic status index by ethnic self identification and skin color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Sheet1!$D$82:$K$83</c:f>
              <c:multiLvlStrCache>
                <c:ptCount val="8"/>
                <c:lvl>
                  <c:pt idx="0">
                    <c:v>White</c:v>
                  </c:pt>
                  <c:pt idx="1">
                    <c:v>Mestizo</c:v>
                  </c:pt>
                  <c:pt idx="2">
                    <c:v>Indigenous</c:v>
                  </c:pt>
                  <c:pt idx="3">
                    <c:v>Afro peruvian</c:v>
                  </c:pt>
                  <c:pt idx="4">
                    <c:v>Light (1-3)</c:v>
                  </c:pt>
                  <c:pt idx="5">
                    <c:v>Medium (4-5)</c:v>
                  </c:pt>
                  <c:pt idx="6">
                    <c:v>Dark (6 +)</c:v>
                  </c:pt>
                </c:lvl>
                <c:lvl>
                  <c:pt idx="0">
                    <c:v>Ethnic / racial self identification</c:v>
                  </c:pt>
                  <c:pt idx="4">
                    <c:v>Skin color</c:v>
                  </c:pt>
                  <c:pt idx="7">
                    <c:v>Total</c:v>
                  </c:pt>
                </c:lvl>
              </c:multiLvlStrCache>
            </c:multiLvlStrRef>
          </c:cat>
          <c:val>
            <c:numRef>
              <c:f>Sheet1!$D$84:$K$84</c:f>
              <c:numCache>
                <c:formatCode>0.0%</c:formatCode>
                <c:ptCount val="8"/>
                <c:pt idx="0">
                  <c:v>0.25</c:v>
                </c:pt>
                <c:pt idx="1">
                  <c:v>0.29599999999999999</c:v>
                </c:pt>
                <c:pt idx="2">
                  <c:v>0.16300000000000001</c:v>
                </c:pt>
                <c:pt idx="3">
                  <c:v>0.28599999999999998</c:v>
                </c:pt>
                <c:pt idx="4">
                  <c:v>0.34499999999999997</c:v>
                </c:pt>
                <c:pt idx="5">
                  <c:v>0.252</c:v>
                </c:pt>
                <c:pt idx="6">
                  <c:v>0.19600000000000001</c:v>
                </c:pt>
                <c:pt idx="7">
                  <c:v>0.25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8549376"/>
        <c:axId val="38477184"/>
      </c:barChart>
      <c:catAx>
        <c:axId val="38549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477184"/>
        <c:crosses val="autoZero"/>
        <c:auto val="1"/>
        <c:lblAlgn val="ctr"/>
        <c:lblOffset val="100"/>
        <c:noMultiLvlLbl val="0"/>
      </c:catAx>
      <c:valAx>
        <c:axId val="3847718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38549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PERLA - PERU: Respondents with post secondary education</a:t>
            </a:r>
            <a:r>
              <a:rPr lang="en-US" baseline="0"/>
              <a:t> whose fathers have secondary or less education, by indigenous self identification and skin color</a:t>
            </a:r>
            <a:endParaRPr lang="en-US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65000"/>
                <a:lumOff val="35000"/>
              </a:schemeClr>
            </a:solidFill>
          </c:spPr>
          <c:invertIfNegative val="0"/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Sheet11!$C$17:$D$22</c:f>
              <c:multiLvlStrCache>
                <c:ptCount val="6"/>
                <c:lvl>
                  <c:pt idx="0">
                    <c:v>No</c:v>
                  </c:pt>
                  <c:pt idx="1">
                    <c:v>Yes</c:v>
                  </c:pt>
                  <c:pt idx="2">
                    <c:v>Light (1-3)</c:v>
                  </c:pt>
                  <c:pt idx="3">
                    <c:v>Medium (4-5)</c:v>
                  </c:pt>
                  <c:pt idx="4">
                    <c:v>Dark (6+)</c:v>
                  </c:pt>
                </c:lvl>
                <c:lvl>
                  <c:pt idx="0">
                    <c:v>Indigenous self id.</c:v>
                  </c:pt>
                  <c:pt idx="2">
                    <c:v>Skin color</c:v>
                  </c:pt>
                  <c:pt idx="5">
                    <c:v>Total</c:v>
                  </c:pt>
                </c:lvl>
              </c:multiLvlStrCache>
            </c:multiLvlStrRef>
          </c:cat>
          <c:val>
            <c:numRef>
              <c:f>Sheet11!$E$17:$E$22</c:f>
              <c:numCache>
                <c:formatCode>0.0%</c:formatCode>
                <c:ptCount val="6"/>
                <c:pt idx="0">
                  <c:v>0.38800000000000001</c:v>
                </c:pt>
                <c:pt idx="1">
                  <c:v>0.27100000000000002</c:v>
                </c:pt>
                <c:pt idx="2">
                  <c:v>0.433</c:v>
                </c:pt>
                <c:pt idx="3">
                  <c:v>0.372</c:v>
                </c:pt>
                <c:pt idx="4">
                  <c:v>0.27</c:v>
                </c:pt>
                <c:pt idx="5">
                  <c:v>0.35899999999999999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8598912"/>
        <c:axId val="39170816"/>
      </c:barChart>
      <c:catAx>
        <c:axId val="38598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9170816"/>
        <c:crosses val="autoZero"/>
        <c:auto val="1"/>
        <c:lblAlgn val="ctr"/>
        <c:lblOffset val="100"/>
        <c:noMultiLvlLbl val="0"/>
      </c:catAx>
      <c:valAx>
        <c:axId val="391708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with post secondary education</a:t>
                </a:r>
              </a:p>
            </c:rich>
          </c:tx>
          <c:overlay val="0"/>
        </c:title>
        <c:numFmt formatCode="0.0%" sourceLinked="1"/>
        <c:majorTickMark val="out"/>
        <c:minorTickMark val="none"/>
        <c:tickLblPos val="nextTo"/>
        <c:crossAx val="385989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PERLA - PERU: Respondents with white collar occupations whose fathers had blue collar occupations, by ethnic self identification and skin color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Ocup_mov!$D$50:$E$55</c:f>
              <c:multiLvlStrCache>
                <c:ptCount val="6"/>
                <c:lvl>
                  <c:pt idx="0">
                    <c:v>Non indigenous self id.</c:v>
                  </c:pt>
                  <c:pt idx="1">
                    <c:v>Indigenous self id.</c:v>
                  </c:pt>
                  <c:pt idx="2">
                    <c:v>Light (1-3)</c:v>
                  </c:pt>
                  <c:pt idx="3">
                    <c:v>Medium (4-5)</c:v>
                  </c:pt>
                  <c:pt idx="4">
                    <c:v>Dark (6+)</c:v>
                  </c:pt>
                </c:lvl>
                <c:lvl>
                  <c:pt idx="0">
                    <c:v>Ethnic self id.</c:v>
                  </c:pt>
                  <c:pt idx="2">
                    <c:v>Skin color</c:v>
                  </c:pt>
                  <c:pt idx="5">
                    <c:v>Total</c:v>
                  </c:pt>
                </c:lvl>
              </c:multiLvlStrCache>
            </c:multiLvlStrRef>
          </c:cat>
          <c:val>
            <c:numRef>
              <c:f>Ocup_mov!$F$50:$F$55</c:f>
              <c:numCache>
                <c:formatCode>0.0%</c:formatCode>
                <c:ptCount val="6"/>
                <c:pt idx="0">
                  <c:v>0.26500000000000001</c:v>
                </c:pt>
                <c:pt idx="1">
                  <c:v>0.16300000000000001</c:v>
                </c:pt>
                <c:pt idx="2">
                  <c:v>0.28100000000000003</c:v>
                </c:pt>
                <c:pt idx="3">
                  <c:v>0.25900000000000001</c:v>
                </c:pt>
                <c:pt idx="4">
                  <c:v>0.16500000000000001</c:v>
                </c:pt>
                <c:pt idx="5">
                  <c:v>0.24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8687872"/>
        <c:axId val="38691200"/>
      </c:barChart>
      <c:catAx>
        <c:axId val="38687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691200"/>
        <c:crosses val="autoZero"/>
        <c:auto val="1"/>
        <c:lblAlgn val="ctr"/>
        <c:lblOffset val="100"/>
        <c:noMultiLvlLbl val="0"/>
      </c:catAx>
      <c:valAx>
        <c:axId val="386912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with white collar occupation</a:t>
                </a:r>
              </a:p>
            </c:rich>
          </c:tx>
          <c:overlay val="0"/>
        </c:title>
        <c:numFmt formatCode="0.0%" sourceLinked="1"/>
        <c:majorTickMark val="out"/>
        <c:minorTickMark val="none"/>
        <c:tickLblPos val="nextTo"/>
        <c:crossAx val="38687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02941-3679-496D-BC35-631C3660030B}" type="datetimeFigureOut">
              <a:rPr lang="es-PE" smtClean="0"/>
              <a:t>19/03/2015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2BB1E-3D1E-4179-A920-5AFBFD9C4AAC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1466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2BB1E-3D1E-4179-A920-5AFBFD9C4AAC}" type="slidenum">
              <a:rPr lang="es-PE" smtClean="0"/>
              <a:t>2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220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2BB1E-3D1E-4179-A920-5AFBFD9C4AAC}" type="slidenum">
              <a:rPr lang="es-PE" smtClean="0"/>
              <a:t>3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2208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B702-4B01-4427-920F-A6ECDD5CD453}" type="datetimeFigureOut">
              <a:rPr lang="es-MX" smtClean="0"/>
              <a:pPr/>
              <a:t>19/03/2015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74EB-F968-4B25-BB5E-5CE6E4DCD0A7}" type="slidenum">
              <a:rPr lang="es-MX" smtClean="0"/>
              <a:pPr/>
              <a:t>‹#›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B702-4B01-4427-920F-A6ECDD5CD453}" type="datetimeFigureOut">
              <a:rPr lang="es-MX" smtClean="0"/>
              <a:pPr/>
              <a:t>19/03/2015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74EB-F968-4B25-BB5E-5CE6E4DCD0A7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B702-4B01-4427-920F-A6ECDD5CD453}" type="datetimeFigureOut">
              <a:rPr lang="es-MX" smtClean="0"/>
              <a:pPr/>
              <a:t>19/03/2015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74EB-F968-4B25-BB5E-5CE6E4DCD0A7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B702-4B01-4427-920F-A6ECDD5CD453}" type="datetimeFigureOut">
              <a:rPr lang="es-MX" smtClean="0"/>
              <a:pPr/>
              <a:t>19/03/2015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74EB-F968-4B25-BB5E-5CE6E4DCD0A7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B702-4B01-4427-920F-A6ECDD5CD453}" type="datetimeFigureOut">
              <a:rPr lang="es-MX" smtClean="0"/>
              <a:pPr/>
              <a:t>19/03/2015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74EB-F968-4B25-BB5E-5CE6E4DCD0A7}" type="slidenum">
              <a:rPr lang="es-MX" smtClean="0"/>
              <a:pPr/>
              <a:t>‹#›</a:t>
            </a:fld>
            <a:endParaRPr lang="es-MX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B702-4B01-4427-920F-A6ECDD5CD453}" type="datetimeFigureOut">
              <a:rPr lang="es-MX" smtClean="0"/>
              <a:pPr/>
              <a:t>19/03/2015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74EB-F968-4B25-BB5E-5CE6E4DCD0A7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B702-4B01-4427-920F-A6ECDD5CD453}" type="datetimeFigureOut">
              <a:rPr lang="es-MX" smtClean="0"/>
              <a:pPr/>
              <a:t>19/03/2015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74EB-F968-4B25-BB5E-5CE6E4DCD0A7}" type="slidenum">
              <a:rPr lang="es-MX" smtClean="0"/>
              <a:pPr/>
              <a:t>‹#›</a:t>
            </a:fld>
            <a:endParaRPr lang="es-MX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B702-4B01-4427-920F-A6ECDD5CD453}" type="datetimeFigureOut">
              <a:rPr lang="es-MX" smtClean="0"/>
              <a:pPr/>
              <a:t>19/03/2015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74EB-F968-4B25-BB5E-5CE6E4DCD0A7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B702-4B01-4427-920F-A6ECDD5CD453}" type="datetimeFigureOut">
              <a:rPr lang="es-MX" smtClean="0"/>
              <a:pPr/>
              <a:t>19/03/2015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74EB-F968-4B25-BB5E-5CE6E4DCD0A7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B702-4B01-4427-920F-A6ECDD5CD453}" type="datetimeFigureOut">
              <a:rPr lang="es-MX" smtClean="0"/>
              <a:pPr/>
              <a:t>19/03/2015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74EB-F968-4B25-BB5E-5CE6E4DCD0A7}" type="slidenum">
              <a:rPr lang="es-MX" smtClean="0"/>
              <a:pPr/>
              <a:t>‹#›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B702-4B01-4427-920F-A6ECDD5CD453}" type="datetimeFigureOut">
              <a:rPr lang="es-MX" smtClean="0"/>
              <a:pPr/>
              <a:t>19/03/2015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74EB-F968-4B25-BB5E-5CE6E4DCD0A7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7A0B702-4B01-4427-920F-A6ECDD5CD453}" type="datetimeFigureOut">
              <a:rPr lang="es-MX" smtClean="0"/>
              <a:pPr/>
              <a:t>19/03/2015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AD674EB-F968-4B25-BB5E-5CE6E4DCD0A7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PE" sz="3600" b="1" i="1" dirty="0" smtClean="0"/>
              <a:t>¿perú, el país de todas las sangres? </a:t>
            </a:r>
            <a:endParaRPr lang="es-MX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PE" b="1" i="1" dirty="0"/>
              <a:t>Raza y etnicidad en la sociedad peruana contemporánea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827584" y="6021288"/>
            <a:ext cx="4224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David </a:t>
            </a:r>
            <a:r>
              <a:rPr lang="es-MX" dirty="0" err="1" smtClean="0"/>
              <a:t>Sulmont</a:t>
            </a:r>
            <a:r>
              <a:rPr lang="es-MX" dirty="0" smtClean="0"/>
              <a:t> – Juan Carlos </a:t>
            </a:r>
            <a:r>
              <a:rPr lang="es-MX" dirty="0" err="1" smtClean="0"/>
              <a:t>Callirgos</a:t>
            </a:r>
            <a:endParaRPr lang="es-MX" dirty="0" smtClean="0"/>
          </a:p>
          <a:p>
            <a:r>
              <a:rPr lang="es-MX" dirty="0" smtClean="0"/>
              <a:t>Pontificia Universidad Católica del Perú</a:t>
            </a:r>
            <a:endParaRPr lang="es-MX" dirty="0"/>
          </a:p>
        </p:txBody>
      </p:sp>
      <p:pic>
        <p:nvPicPr>
          <p:cNvPr id="1026" name="Picture 2" descr="http://perla.princeton.edu/files/2011/11/PERLA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694" y="3501008"/>
            <a:ext cx="1958911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Pontifica Universidad Católica del Per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055418"/>
            <a:ext cx="1598285" cy="62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Princeton Universit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5778572"/>
            <a:ext cx="17621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41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Categorización e identificación Étnico-racial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Dime cuántos quieres encontrar y te diré qué preguntar…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2020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328229"/>
              </p:ext>
            </p:extLst>
          </p:nvPr>
        </p:nvGraphicFramePr>
        <p:xfrm>
          <a:off x="0" y="692696"/>
          <a:ext cx="9115283" cy="5920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538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50399"/>
              </p:ext>
            </p:extLst>
          </p:nvPr>
        </p:nvGraphicFramePr>
        <p:xfrm>
          <a:off x="251520" y="620688"/>
          <a:ext cx="8695729" cy="578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Flecha derecha"/>
          <p:cNvSpPr/>
          <p:nvPr/>
        </p:nvSpPr>
        <p:spPr>
          <a:xfrm rot="5400000">
            <a:off x="3261431" y="3861048"/>
            <a:ext cx="504056" cy="36004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Flecha derecha"/>
          <p:cNvSpPr/>
          <p:nvPr/>
        </p:nvSpPr>
        <p:spPr>
          <a:xfrm rot="5400000">
            <a:off x="7308304" y="1700808"/>
            <a:ext cx="504056" cy="36004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1724505" y="34290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Censo 2007: 17%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8112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/>
      <p:bldP spid="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\\Files\renef\Research\Telles\LAPOP\LAPOP\LAPOP 2009 Color Wheel\Color Wheel 5.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44824"/>
            <a:ext cx="3503418" cy="45319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2 Cerrar llave"/>
          <p:cNvSpPr/>
          <p:nvPr/>
        </p:nvSpPr>
        <p:spPr>
          <a:xfrm>
            <a:off x="4860032" y="1888368"/>
            <a:ext cx="288032" cy="115212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5192318" y="230823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 al 3: Claro</a:t>
            </a:r>
            <a:endParaRPr lang="es-MX" dirty="0"/>
          </a:p>
        </p:txBody>
      </p:sp>
      <p:sp>
        <p:nvSpPr>
          <p:cNvPr id="5" name="4 Cerrar llave"/>
          <p:cNvSpPr/>
          <p:nvPr/>
        </p:nvSpPr>
        <p:spPr>
          <a:xfrm>
            <a:off x="4860032" y="3068960"/>
            <a:ext cx="288032" cy="796734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5172626" y="3282661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4 al 5: Medio</a:t>
            </a:r>
            <a:endParaRPr lang="es-MX" dirty="0"/>
          </a:p>
        </p:txBody>
      </p:sp>
      <p:sp>
        <p:nvSpPr>
          <p:cNvPr id="7" name="6 Cerrar llave"/>
          <p:cNvSpPr/>
          <p:nvPr/>
        </p:nvSpPr>
        <p:spPr>
          <a:xfrm>
            <a:off x="4860032" y="3865694"/>
            <a:ext cx="288032" cy="244362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5192318" y="490697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6 +: Oscuro</a:t>
            </a:r>
            <a:endParaRPr lang="es-MX" dirty="0"/>
          </a:p>
        </p:txBody>
      </p: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color de piel y la paleta de colores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6188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Donut 46"/>
          <p:cNvSpPr/>
          <p:nvPr/>
        </p:nvSpPr>
        <p:spPr>
          <a:xfrm>
            <a:off x="3600682" y="5079994"/>
            <a:ext cx="214454" cy="232186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80132" y="0"/>
          <a:ext cx="8609413" cy="561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Color Palette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4157269" y="1605547"/>
            <a:ext cx="1109596" cy="886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1 Grupo"/>
          <p:cNvGrpSpPr/>
          <p:nvPr/>
        </p:nvGrpSpPr>
        <p:grpSpPr>
          <a:xfrm>
            <a:off x="803045" y="924036"/>
            <a:ext cx="7892720" cy="4251650"/>
            <a:chOff x="803045" y="924036"/>
            <a:chExt cx="7892720" cy="4251650"/>
          </a:xfrm>
        </p:grpSpPr>
        <p:cxnSp>
          <p:nvCxnSpPr>
            <p:cNvPr id="16" name="Straight Arrow Connector 15"/>
            <p:cNvCxnSpPr/>
            <p:nvPr/>
          </p:nvCxnSpPr>
          <p:spPr>
            <a:xfrm rot="16200000" flipH="1">
              <a:off x="1634217" y="3090471"/>
              <a:ext cx="2651698" cy="151271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16200000" flipH="1">
              <a:off x="1677950" y="3009492"/>
              <a:ext cx="3871516" cy="42953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4362350" y="2889551"/>
              <a:ext cx="2651699" cy="192057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>
              <a:off x="3016237" y="3189894"/>
              <a:ext cx="3554062" cy="38619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16200000" flipH="1">
              <a:off x="971277" y="2427553"/>
              <a:ext cx="3887183" cy="160908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16200000" flipH="1">
              <a:off x="1154955" y="3775104"/>
              <a:ext cx="1892083" cy="87774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5400000">
              <a:off x="3749048" y="3384123"/>
              <a:ext cx="2651699" cy="90611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803045" y="3006500"/>
              <a:ext cx="9888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400" dirty="0" smtClean="0"/>
                <a:t>Blanco: 3.1</a:t>
              </a:r>
              <a:endParaRPr lang="es-ES_tradnl" sz="14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198233" y="2243874"/>
              <a:ext cx="10753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400" dirty="0" smtClean="0"/>
                <a:t>Mestizo: 4.6</a:t>
              </a:r>
              <a:endParaRPr lang="es-ES_tradnl" sz="14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350633" y="995724"/>
              <a:ext cx="11592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400" dirty="0" smtClean="0"/>
                <a:t>Quechua: 4.6</a:t>
              </a:r>
              <a:endParaRPr lang="es-ES_tradnl" sz="14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754325" y="924036"/>
              <a:ext cx="12170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400" dirty="0" smtClean="0"/>
                <a:t>Amazonía: 4.8</a:t>
              </a:r>
              <a:endParaRPr lang="es-ES_tradnl" sz="14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512861" y="1169806"/>
              <a:ext cx="10567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400" dirty="0" smtClean="0"/>
                <a:t>Aymara: 5.9</a:t>
              </a:r>
              <a:endParaRPr lang="es-ES_tradnl" sz="14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188189" y="2181210"/>
              <a:ext cx="10310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400" dirty="0" smtClean="0"/>
                <a:t>Mulato: 5.9</a:t>
              </a:r>
              <a:endParaRPr lang="es-ES_tradnl" sz="14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386445" y="2258914"/>
              <a:ext cx="9447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400" dirty="0" smtClean="0"/>
                <a:t>Negro: 6.1</a:t>
              </a:r>
              <a:endParaRPr lang="es-ES_tradnl" sz="1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022353" y="3006500"/>
              <a:ext cx="1673412" cy="132343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s-ES_tradnl" sz="1000" dirty="0" smtClean="0"/>
                <a:t>Las flechas indican el puntaje promedio en la escala cromática según la </a:t>
              </a:r>
              <a:r>
                <a:rPr lang="es-ES_tradnl" sz="1000" dirty="0" err="1" smtClean="0"/>
                <a:t>autoclasificación</a:t>
              </a:r>
              <a:r>
                <a:rPr lang="es-ES_tradnl" sz="1000" dirty="0" smtClean="0"/>
                <a:t> de los entrevistados usando el indicador ENAHO. El punto rojo indica el promedio de todos los encuestados. </a:t>
              </a:r>
              <a:endParaRPr lang="es-ES_tradnl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9835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873051"/>
              </p:ext>
            </p:extLst>
          </p:nvPr>
        </p:nvGraphicFramePr>
        <p:xfrm>
          <a:off x="-7289" y="620688"/>
          <a:ext cx="9049154" cy="5923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195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Desigualdades sociales, etnicidad y raza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El Perú como una sociedad </a:t>
            </a:r>
            <a:r>
              <a:rPr lang="es-MX" dirty="0" err="1" smtClean="0"/>
              <a:t>pigmentocrática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8957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Relaciones entre etnicidad, raza y desigualdades social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Indicadores de etnicidad y raza:</a:t>
            </a:r>
          </a:p>
          <a:p>
            <a:pPr lvl="1"/>
            <a:r>
              <a:rPr lang="es-MX" dirty="0" err="1" smtClean="0"/>
              <a:t>Autoidentificación</a:t>
            </a:r>
            <a:r>
              <a:rPr lang="es-MX" dirty="0" smtClean="0"/>
              <a:t> étnico-racial</a:t>
            </a:r>
          </a:p>
          <a:p>
            <a:pPr lvl="1"/>
            <a:r>
              <a:rPr lang="es-MX" dirty="0" smtClean="0"/>
              <a:t>Color de piel</a:t>
            </a:r>
          </a:p>
          <a:p>
            <a:r>
              <a:rPr lang="es-MX" dirty="0" smtClean="0"/>
              <a:t>Indicadores de status social</a:t>
            </a:r>
          </a:p>
          <a:p>
            <a:pPr lvl="1"/>
            <a:r>
              <a:rPr lang="es-MX" dirty="0" smtClean="0"/>
              <a:t>Personas que cuentan con educación post-secundaria (técnica o universitaria) completa</a:t>
            </a:r>
          </a:p>
          <a:p>
            <a:pPr lvl="1"/>
            <a:r>
              <a:rPr lang="es-MX" dirty="0" smtClean="0"/>
              <a:t>Personas que trabajan en ocupaciones no manuales (</a:t>
            </a:r>
            <a:r>
              <a:rPr lang="es-MX" dirty="0" err="1" smtClean="0"/>
              <a:t>white</a:t>
            </a:r>
            <a:r>
              <a:rPr lang="es-MX" dirty="0" smtClean="0"/>
              <a:t> collar)</a:t>
            </a:r>
          </a:p>
          <a:p>
            <a:pPr lvl="1"/>
            <a:r>
              <a:rPr lang="es-MX" dirty="0" smtClean="0"/>
              <a:t>Personas que pertenecen al cuartil superior (top 25%) de un índice de nivel socioeconómico basado en los ingresos, bienes y servicios con los que cuenta su hogar.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1689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235524"/>
              </p:ext>
            </p:extLst>
          </p:nvPr>
        </p:nvGraphicFramePr>
        <p:xfrm>
          <a:off x="107504" y="764704"/>
          <a:ext cx="8839745" cy="556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3 Conector recto de flecha"/>
          <p:cNvCxnSpPr/>
          <p:nvPr/>
        </p:nvCxnSpPr>
        <p:spPr>
          <a:xfrm>
            <a:off x="5580112" y="1700808"/>
            <a:ext cx="1656184" cy="1296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1907704" y="1844824"/>
            <a:ext cx="1800200" cy="1296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8100392" y="2780928"/>
            <a:ext cx="432048" cy="30243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657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450152"/>
              </p:ext>
            </p:extLst>
          </p:nvPr>
        </p:nvGraphicFramePr>
        <p:xfrm>
          <a:off x="179512" y="836712"/>
          <a:ext cx="8839745" cy="556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2 Conector recto de flecha"/>
          <p:cNvCxnSpPr/>
          <p:nvPr/>
        </p:nvCxnSpPr>
        <p:spPr>
          <a:xfrm>
            <a:off x="5580112" y="1700808"/>
            <a:ext cx="1656184" cy="1296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3 Conector recto de flecha"/>
          <p:cNvCxnSpPr/>
          <p:nvPr/>
        </p:nvCxnSpPr>
        <p:spPr>
          <a:xfrm>
            <a:off x="1907704" y="1844824"/>
            <a:ext cx="1800200" cy="1296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43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E" dirty="0" smtClean="0"/>
              <a:t>Introducción: Raza y etnicidad en el Perú contemporáneo 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E" dirty="0" smtClean="0"/>
              <a:t>Existe un discurso contemporáneo sobre el carácter multicultural de la sociedad peruana</a:t>
            </a:r>
          </a:p>
          <a:p>
            <a:pPr lvl="1"/>
            <a:r>
              <a:rPr lang="es-PE" dirty="0" smtClean="0"/>
              <a:t>CEPAL (2006) : 32% de la población peruana es indígena (8 millones en términos absolutos)</a:t>
            </a:r>
          </a:p>
          <a:p>
            <a:pPr lvl="1"/>
            <a:r>
              <a:rPr lang="es-PE" dirty="0" smtClean="0"/>
              <a:t>Aproximadamente 4% a 5% de la población es </a:t>
            </a:r>
            <a:r>
              <a:rPr lang="es-PE" dirty="0" err="1" smtClean="0"/>
              <a:t>afrodescendiente</a:t>
            </a:r>
            <a:endParaRPr lang="es-PE" dirty="0" smtClean="0"/>
          </a:p>
          <a:p>
            <a:pPr lvl="1"/>
            <a:r>
              <a:rPr lang="es-PE" dirty="0" smtClean="0"/>
              <a:t>Hay aproximadamente unas 350 mil personas que pertenecen a pueblos nativos de la </a:t>
            </a:r>
            <a:r>
              <a:rPr lang="es-PE" dirty="0"/>
              <a:t>A</a:t>
            </a:r>
            <a:r>
              <a:rPr lang="es-PE" dirty="0" smtClean="0"/>
              <a:t>mazonía</a:t>
            </a:r>
          </a:p>
          <a:p>
            <a:r>
              <a:rPr lang="es-PE" dirty="0" smtClean="0"/>
              <a:t>Hay iniciativas para incorporar derechos políticos de pueblos indígenas y </a:t>
            </a:r>
            <a:r>
              <a:rPr lang="es-PE" dirty="0" err="1" smtClean="0"/>
              <a:t>afrodescendientes</a:t>
            </a:r>
            <a:r>
              <a:rPr lang="es-PE" dirty="0" smtClean="0"/>
              <a:t> en la legislación:</a:t>
            </a:r>
          </a:p>
          <a:p>
            <a:pPr lvl="1"/>
            <a:r>
              <a:rPr lang="es-PE" dirty="0" smtClean="0"/>
              <a:t>Ley de cuotas en elecciones municipales</a:t>
            </a:r>
          </a:p>
          <a:p>
            <a:pPr lvl="1"/>
            <a:r>
              <a:rPr lang="es-PE" dirty="0"/>
              <a:t>L</a:t>
            </a:r>
            <a:r>
              <a:rPr lang="es-PE" dirty="0" smtClean="0"/>
              <a:t>ey de consulta previa a pueblos indígenas sobre proyectos de desarrollo económico (grandes inversiones)</a:t>
            </a:r>
          </a:p>
          <a:p>
            <a:pPr lvl="1"/>
            <a:r>
              <a:rPr lang="es-PE" dirty="0" smtClean="0"/>
              <a:t>Leyes contra la discriminación racial</a:t>
            </a:r>
          </a:p>
        </p:txBody>
      </p:sp>
    </p:spTree>
    <p:extLst>
      <p:ext uri="{BB962C8B-B14F-4D97-AF65-F5344CB8AC3E}">
        <p14:creationId xmlns:p14="http://schemas.microsoft.com/office/powerpoint/2010/main" val="378972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196026"/>
              </p:ext>
            </p:extLst>
          </p:nvPr>
        </p:nvGraphicFramePr>
        <p:xfrm>
          <a:off x="55986" y="620688"/>
          <a:ext cx="9055769" cy="592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2 Conector recto de flecha"/>
          <p:cNvCxnSpPr/>
          <p:nvPr/>
        </p:nvCxnSpPr>
        <p:spPr>
          <a:xfrm>
            <a:off x="5724128" y="1988840"/>
            <a:ext cx="1656184" cy="1296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02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Etnicidad, raza y movilidad social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Puntos de partida y de llegada de las trayectorias sociales y su relación con la etnicidad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0581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¿Hasta dónde posibilita o limita la raza y la </a:t>
            </a:r>
            <a:r>
              <a:rPr lang="es-MX" dirty="0"/>
              <a:t>e</a:t>
            </a:r>
            <a:r>
              <a:rPr lang="es-MX" dirty="0" smtClean="0"/>
              <a:t>tnicidad?</a:t>
            </a: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Indicadores de movilidad:</a:t>
            </a:r>
          </a:p>
          <a:p>
            <a:r>
              <a:rPr lang="es-MX" dirty="0" smtClean="0"/>
              <a:t>Educación de los padres versus educación de los hijos</a:t>
            </a:r>
          </a:p>
          <a:p>
            <a:pPr lvl="1"/>
            <a:r>
              <a:rPr lang="es-MX" dirty="0" smtClean="0"/>
              <a:t>Padres sin educación superior (82% de los entrevistados): ¿cuántos de sus hijos logran completar estudios superiores?</a:t>
            </a:r>
          </a:p>
          <a:p>
            <a:r>
              <a:rPr lang="es-MX" dirty="0" smtClean="0"/>
              <a:t>Ocupación de los padres versus ocupación de los hijos</a:t>
            </a:r>
          </a:p>
          <a:p>
            <a:pPr lvl="1"/>
            <a:r>
              <a:rPr lang="es-MX" dirty="0" smtClean="0"/>
              <a:t>Padres que tenían ocupaciones manuales (</a:t>
            </a:r>
            <a:r>
              <a:rPr lang="es-MX" dirty="0" err="1" smtClean="0"/>
              <a:t>blue</a:t>
            </a:r>
            <a:r>
              <a:rPr lang="es-MX" dirty="0" smtClean="0"/>
              <a:t> collar – 84.5% de los entrevistados): ¿cuántos de sus hijos logran ocuparse en actividades no manuales (</a:t>
            </a:r>
            <a:r>
              <a:rPr lang="es-MX" dirty="0" err="1" smtClean="0"/>
              <a:t>white</a:t>
            </a:r>
            <a:r>
              <a:rPr lang="es-MX" dirty="0" smtClean="0"/>
              <a:t> collar)?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269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839290"/>
              </p:ext>
            </p:extLst>
          </p:nvPr>
        </p:nvGraphicFramePr>
        <p:xfrm>
          <a:off x="16237" y="692696"/>
          <a:ext cx="9049154" cy="5923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2 Conector recto de flecha"/>
          <p:cNvCxnSpPr/>
          <p:nvPr/>
        </p:nvCxnSpPr>
        <p:spPr>
          <a:xfrm>
            <a:off x="1403648" y="1988840"/>
            <a:ext cx="1656184" cy="1296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3 Conector recto de flecha"/>
          <p:cNvCxnSpPr/>
          <p:nvPr/>
        </p:nvCxnSpPr>
        <p:spPr>
          <a:xfrm>
            <a:off x="4932040" y="1988840"/>
            <a:ext cx="2088232" cy="1008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43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556048"/>
              </p:ext>
            </p:extLst>
          </p:nvPr>
        </p:nvGraphicFramePr>
        <p:xfrm>
          <a:off x="0" y="692696"/>
          <a:ext cx="8977146" cy="5707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2 Conector recto de flecha"/>
          <p:cNvCxnSpPr/>
          <p:nvPr/>
        </p:nvCxnSpPr>
        <p:spPr>
          <a:xfrm>
            <a:off x="1691680" y="1844824"/>
            <a:ext cx="1656184" cy="1296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3 Conector recto de flecha"/>
          <p:cNvCxnSpPr/>
          <p:nvPr/>
        </p:nvCxnSpPr>
        <p:spPr>
          <a:xfrm>
            <a:off x="5436096" y="1779479"/>
            <a:ext cx="1656184" cy="1296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01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Discriminación social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Percepciones y experiencias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0585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102376"/>
              </p:ext>
            </p:extLst>
          </p:nvPr>
        </p:nvGraphicFramePr>
        <p:xfrm>
          <a:off x="1619672" y="620688"/>
          <a:ext cx="6048671" cy="2734055"/>
        </p:xfrm>
        <a:graphic>
          <a:graphicData uri="http://schemas.openxmlformats.org/drawingml/2006/table">
            <a:tbl>
              <a:tblPr/>
              <a:tblGrid>
                <a:gridCol w="2012902"/>
                <a:gridCol w="886873"/>
                <a:gridCol w="986522"/>
                <a:gridCol w="896837"/>
                <a:gridCol w="617821"/>
                <a:gridCol w="647716"/>
              </a:tblGrid>
              <a:tr h="370502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Verdana"/>
                        </a:rPr>
                        <a:t>PERLA - PERU: Respondents who have witnessed or experienced different types of discrimination by ethnic self identification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8099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Multiple questions, don't sum 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0993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0993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>
                          <a:effectLst/>
                          <a:latin typeface="Verdana"/>
                        </a:rPr>
                        <a:t>Ethnic self identification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>
                          <a:effectLst/>
                          <a:latin typeface="Verdana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338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>
                          <a:effectLst/>
                          <a:latin typeface="Verdana"/>
                        </a:rPr>
                        <a:t>White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>
                          <a:effectLst/>
                          <a:latin typeface="Verdana"/>
                        </a:rPr>
                        <a:t>Mestizo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>
                          <a:effectLst/>
                          <a:latin typeface="Verdana"/>
                        </a:rPr>
                        <a:t>Indigenous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>
                          <a:effectLst/>
                          <a:latin typeface="Verdana"/>
                        </a:rPr>
                        <a:t>Afrodes.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8099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effectLst/>
                          <a:latin typeface="Verdana"/>
                        </a:rPr>
                        <a:t>Witnessed discrimination by: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0993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Skin color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67.9%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66.8%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70.9%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76.2%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i="0" u="none" strike="noStrike">
                          <a:effectLst/>
                          <a:latin typeface="Verdana"/>
                        </a:rPr>
                        <a:t>68.1%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0993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Socioeconomic status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73.5%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72.2%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79.4%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84.7%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i="0" u="none" strike="noStrike">
                          <a:effectLst/>
                          <a:latin typeface="Verdana"/>
                        </a:rPr>
                        <a:t>74.5%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639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Indigenous language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51.6%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57.7%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72.0%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71.1%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i="0" u="none" strike="noStrike">
                          <a:effectLst/>
                          <a:latin typeface="Verdana"/>
                        </a:rPr>
                        <a:t>61.0%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099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effectLst/>
                          <a:latin typeface="Verdana"/>
                        </a:rPr>
                        <a:t>Experienced discrimination by: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0993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Skin color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15.0%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23.3%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34.9%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37.3%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i="0" u="none" strike="noStrike">
                          <a:effectLst/>
                          <a:latin typeface="Verdana"/>
                        </a:rPr>
                        <a:t>25.9%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0993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Socioeconomic status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28.1%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36.3%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47.2%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40.7%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i="0" u="none" strike="noStrike">
                          <a:effectLst/>
                          <a:latin typeface="Verdana"/>
                        </a:rPr>
                        <a:t>38.3%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639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Language or accent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19.1%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20.7%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35.2%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31.0%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i="0" u="none" strike="noStrike" dirty="0">
                          <a:effectLst/>
                          <a:latin typeface="Verdana"/>
                        </a:rPr>
                        <a:t>24.6%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821560"/>
              </p:ext>
            </p:extLst>
          </p:nvPr>
        </p:nvGraphicFramePr>
        <p:xfrm>
          <a:off x="1763688" y="3789040"/>
          <a:ext cx="5472608" cy="2757545"/>
        </p:xfrm>
        <a:graphic>
          <a:graphicData uri="http://schemas.openxmlformats.org/drawingml/2006/table">
            <a:tbl>
              <a:tblPr/>
              <a:tblGrid>
                <a:gridCol w="2039607"/>
                <a:gridCol w="898638"/>
                <a:gridCol w="999610"/>
                <a:gridCol w="166601"/>
                <a:gridCol w="742134"/>
                <a:gridCol w="626018"/>
              </a:tblGrid>
              <a:tr h="396366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Verdana"/>
                        </a:rPr>
                        <a:t>PERLA - PERU: Respondents who have witnessed or experienced different types of discrimination by skin color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808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Multiple questions, don't sum 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0811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0811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>
                          <a:effectLst/>
                          <a:latin typeface="Verdana"/>
                        </a:rPr>
                        <a:t>Skin color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>
                          <a:effectLst/>
                          <a:latin typeface="Verdana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0986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effectLst/>
                          <a:latin typeface="Verdana"/>
                        </a:rPr>
                        <a:t>Light (1-3)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effectLst/>
                          <a:latin typeface="Verdana"/>
                        </a:rPr>
                        <a:t>Medium (4-5)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 dirty="0" err="1">
                          <a:effectLst/>
                          <a:latin typeface="Verdana"/>
                        </a:rPr>
                        <a:t>Dark</a:t>
                      </a:r>
                      <a:r>
                        <a:rPr lang="es-MX" sz="1000" b="1" i="0" u="none" strike="noStrike" dirty="0">
                          <a:effectLst/>
                          <a:latin typeface="Verdana"/>
                        </a:rPr>
                        <a:t> (6+)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808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effectLst/>
                          <a:latin typeface="Verdana"/>
                        </a:rPr>
                        <a:t>Witnessed discrimination by: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0811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Skin color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65.4%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 dirty="0">
                          <a:effectLst/>
                          <a:latin typeface="Verdana"/>
                        </a:rPr>
                        <a:t>67.4%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MX" sz="1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72.5%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i="0" u="none" strike="noStrike">
                          <a:effectLst/>
                          <a:latin typeface="Verdana"/>
                        </a:rPr>
                        <a:t>68.1%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0811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Socioeconomic status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72.4%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74.3%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MX" sz="1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76.8%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i="0" u="none" strike="noStrike">
                          <a:effectLst/>
                          <a:latin typeface="Verdana"/>
                        </a:rPr>
                        <a:t>74.5%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447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Indigenous language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57.6%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60.5%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MX" sz="1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65.4%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i="0" u="none" strike="noStrike">
                          <a:effectLst/>
                          <a:latin typeface="Verdana"/>
                        </a:rPr>
                        <a:t>61.0%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08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effectLst/>
                          <a:latin typeface="Verdana"/>
                        </a:rPr>
                        <a:t>Experienced discrimination by: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0811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Skin color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14.4%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26.2%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MX" sz="1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35.9%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i="0" u="none" strike="noStrike">
                          <a:effectLst/>
                          <a:latin typeface="Verdana"/>
                        </a:rPr>
                        <a:t>25.9%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0811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Socioeconomic status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29.7%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39.1%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MX" sz="1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45.2%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i="0" u="none" strike="noStrike">
                          <a:effectLst/>
                          <a:latin typeface="Verdana"/>
                        </a:rPr>
                        <a:t>38.3%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447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Language or accent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17.2%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25.8%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MX" sz="1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effectLst/>
                          <a:latin typeface="Verdana"/>
                        </a:rPr>
                        <a:t>28.5%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i="0" u="none" strike="noStrike" dirty="0">
                          <a:effectLst/>
                          <a:latin typeface="Verdana"/>
                        </a:rPr>
                        <a:t>24.6%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3995936" y="2780928"/>
            <a:ext cx="151216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5684548" y="2780928"/>
            <a:ext cx="151216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5684548" y="2996952"/>
            <a:ext cx="756084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4123381" y="5949280"/>
            <a:ext cx="756084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Rectángulo"/>
          <p:cNvSpPr/>
          <p:nvPr/>
        </p:nvSpPr>
        <p:spPr>
          <a:xfrm>
            <a:off x="5940152" y="5949280"/>
            <a:ext cx="756084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407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201" y="0"/>
            <a:ext cx="6655421" cy="6741482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6660232" y="1844824"/>
            <a:ext cx="64807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ángulo 3"/>
          <p:cNvSpPr/>
          <p:nvPr/>
        </p:nvSpPr>
        <p:spPr>
          <a:xfrm>
            <a:off x="6660232" y="2780928"/>
            <a:ext cx="64807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ángulo 4"/>
          <p:cNvSpPr/>
          <p:nvPr/>
        </p:nvSpPr>
        <p:spPr>
          <a:xfrm>
            <a:off x="6660232" y="3717032"/>
            <a:ext cx="64807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56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309" y="232550"/>
            <a:ext cx="6783489" cy="6386191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7236296" y="1556792"/>
            <a:ext cx="64807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ángulo 3"/>
          <p:cNvSpPr/>
          <p:nvPr/>
        </p:nvSpPr>
        <p:spPr>
          <a:xfrm>
            <a:off x="6300192" y="1556792"/>
            <a:ext cx="64807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ángulo 4"/>
          <p:cNvSpPr/>
          <p:nvPr/>
        </p:nvSpPr>
        <p:spPr>
          <a:xfrm>
            <a:off x="6300192" y="2564904"/>
            <a:ext cx="64807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ángulo 5"/>
          <p:cNvSpPr/>
          <p:nvPr/>
        </p:nvSpPr>
        <p:spPr>
          <a:xfrm>
            <a:off x="7236296" y="2564904"/>
            <a:ext cx="64807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ángulo 6"/>
          <p:cNvSpPr/>
          <p:nvPr/>
        </p:nvSpPr>
        <p:spPr>
          <a:xfrm>
            <a:off x="6228184" y="3501008"/>
            <a:ext cx="64807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ángulo 7"/>
          <p:cNvSpPr/>
          <p:nvPr/>
        </p:nvSpPr>
        <p:spPr>
          <a:xfrm>
            <a:off x="7236296" y="3501008"/>
            <a:ext cx="64807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26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La etnicidad y la movilización política</a:t>
            </a:r>
            <a:endParaRPr lang="es-PE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 smtClean="0"/>
              <a:t>El Perú aparece como una “excepción” entre los países Andinos (Ecuador, Bolivia) debido a la ausencia de movimientos sociales y políticos indígenas fuertes</a:t>
            </a:r>
          </a:p>
          <a:p>
            <a:r>
              <a:rPr lang="es-PE" dirty="0" smtClean="0"/>
              <a:t>Dos explicaciones</a:t>
            </a:r>
          </a:p>
          <a:p>
            <a:pPr lvl="1"/>
            <a:r>
              <a:rPr lang="es-PE" dirty="0" smtClean="0"/>
              <a:t>Estructura desfavorable de incentivos políticos para la politización de la etnicidad</a:t>
            </a:r>
          </a:p>
          <a:p>
            <a:pPr lvl="2"/>
            <a:r>
              <a:rPr lang="es-PE" dirty="0" smtClean="0"/>
              <a:t>Reforma agraria y proyectos </a:t>
            </a:r>
            <a:r>
              <a:rPr lang="es-PE" dirty="0" err="1" smtClean="0"/>
              <a:t>corporatistas</a:t>
            </a:r>
            <a:r>
              <a:rPr lang="es-PE" dirty="0" smtClean="0"/>
              <a:t> de cooptación de la población rural</a:t>
            </a:r>
          </a:p>
          <a:p>
            <a:pPr lvl="2"/>
            <a:r>
              <a:rPr lang="es-PE" dirty="0" smtClean="0"/>
              <a:t>Izquierda marxista</a:t>
            </a:r>
          </a:p>
          <a:p>
            <a:pPr lvl="2"/>
            <a:r>
              <a:rPr lang="es-PE" dirty="0" smtClean="0"/>
              <a:t>Conflicto armado interno</a:t>
            </a:r>
          </a:p>
          <a:p>
            <a:pPr lvl="1"/>
            <a:r>
              <a:rPr lang="es-PE" dirty="0" smtClean="0"/>
              <a:t>Racismo cultural y estigma indígena: lo indígena como recursos poco útil para la movilización política</a:t>
            </a:r>
          </a:p>
          <a:p>
            <a:r>
              <a:rPr lang="es-PE" dirty="0" smtClean="0"/>
              <a:t>¿Hoy en día hay espacio para esa politización?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962203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dirty="0" smtClean="0"/>
              <a:t>Introducción (continúa)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E" dirty="0" smtClean="0"/>
              <a:t>Conflictos sociales de carácter </a:t>
            </a:r>
            <a:r>
              <a:rPr lang="es-PE" dirty="0" err="1" smtClean="0"/>
              <a:t>socioambiental</a:t>
            </a:r>
            <a:r>
              <a:rPr lang="es-PE" dirty="0" smtClean="0"/>
              <a:t> que tienen a poblaciones indígenas como principales protagonistas</a:t>
            </a:r>
          </a:p>
          <a:p>
            <a:r>
              <a:rPr lang="es-PE" dirty="0" smtClean="0"/>
              <a:t>Persistencia de brechas étnicas asociadas a desigualdades sociales: pobreza, educación, empleo, movilidad social</a:t>
            </a:r>
          </a:p>
          <a:p>
            <a:r>
              <a:rPr lang="es-PE" dirty="0" smtClean="0"/>
              <a:t>Persistencia de prácticas discriminatorias en contra de personas percibidas como indígenas o </a:t>
            </a:r>
            <a:r>
              <a:rPr lang="es-PE" dirty="0" err="1" smtClean="0"/>
              <a:t>afrodescendientes</a:t>
            </a:r>
            <a:endParaRPr lang="es-PE" dirty="0" smtClean="0"/>
          </a:p>
        </p:txBody>
      </p:sp>
    </p:spTree>
    <p:extLst>
      <p:ext uri="{BB962C8B-B14F-4D97-AF65-F5344CB8AC3E}">
        <p14:creationId xmlns:p14="http://schemas.microsoft.com/office/powerpoint/2010/main" val="250507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Reflexiones finales para el caso peruano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smtClean="0"/>
              <a:t>La categorización por el color de la piel está asociada a las desigualdades y a la movilidad social casi en la misma magnitud que la </a:t>
            </a:r>
            <a:r>
              <a:rPr lang="es-MX" dirty="0" err="1" smtClean="0"/>
              <a:t>autoidentificación</a:t>
            </a:r>
            <a:r>
              <a:rPr lang="es-MX" dirty="0" smtClean="0"/>
              <a:t> étnico-racial.</a:t>
            </a:r>
          </a:p>
          <a:p>
            <a:r>
              <a:rPr lang="es-MX" dirty="0" smtClean="0"/>
              <a:t>La movilidad social puede leerse tanto con categorías clasistas (procesos de modernización social y económica) como con categorías étnico raciales (procesos de des-</a:t>
            </a:r>
            <a:r>
              <a:rPr lang="es-MX" dirty="0" err="1" smtClean="0"/>
              <a:t>indigenización</a:t>
            </a:r>
            <a:r>
              <a:rPr lang="es-MX" dirty="0" smtClean="0"/>
              <a:t>, “</a:t>
            </a:r>
            <a:r>
              <a:rPr lang="es-MX" dirty="0" err="1" smtClean="0"/>
              <a:t>mesticización</a:t>
            </a:r>
            <a:r>
              <a:rPr lang="es-MX" dirty="0" smtClean="0"/>
              <a:t>”, </a:t>
            </a:r>
            <a:r>
              <a:rPr lang="es-MX" dirty="0" err="1" smtClean="0"/>
              <a:t>cholificación</a:t>
            </a:r>
            <a:r>
              <a:rPr lang="es-MX" dirty="0" smtClean="0"/>
              <a:t>)</a:t>
            </a:r>
          </a:p>
          <a:p>
            <a:r>
              <a:rPr lang="es-MX" dirty="0" smtClean="0"/>
              <a:t>La definición de “lo indígena – no indígena” es una combinación de:</a:t>
            </a:r>
          </a:p>
          <a:p>
            <a:pPr lvl="1"/>
            <a:r>
              <a:rPr lang="es-MX" dirty="0" smtClean="0"/>
              <a:t>Cambios sociales asociados a la modernización capitalista</a:t>
            </a:r>
          </a:p>
          <a:p>
            <a:pPr lvl="1"/>
            <a:r>
              <a:rPr lang="es-MX" dirty="0" smtClean="0"/>
              <a:t>Procesos culturales experimentados por los peruanos en sus trayectorias de movilidad social</a:t>
            </a:r>
          </a:p>
          <a:p>
            <a:pPr lvl="1"/>
            <a:r>
              <a:rPr lang="es-MX" dirty="0" smtClean="0"/>
              <a:t>Proyectos de construcción del Estado – Nación y de movilización (o no) política de las poblaciones “indígenas” o “</a:t>
            </a:r>
            <a:r>
              <a:rPr lang="es-MX" dirty="0" err="1" smtClean="0"/>
              <a:t>afrodescendientes</a:t>
            </a:r>
            <a:r>
              <a:rPr lang="es-MX" dirty="0" smtClean="0"/>
              <a:t>”.</a:t>
            </a:r>
          </a:p>
          <a:p>
            <a:r>
              <a:rPr lang="es-MX" dirty="0" smtClean="0"/>
              <a:t>Enfrentar los problemas de la desigualdad y discriminación étnico racial implica pensar en políticas diferentes a la lucha contra la pobreza o promoción del desarrollo: ¿discriminación positiva?; ¿políticas culturales del Estado?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4734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990600"/>
          </a:xfrm>
        </p:spPr>
        <p:txBody>
          <a:bodyPr/>
          <a:lstStyle/>
          <a:p>
            <a:pPr algn="ctr"/>
            <a:r>
              <a:rPr lang="es-MX" dirty="0" smtClean="0"/>
              <a:t>Muchas gracias por su atención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1187624" y="3759423"/>
            <a:ext cx="42242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David Sulmont</a:t>
            </a:r>
            <a:r>
              <a:rPr lang="es-MX" dirty="0"/>
              <a:t> </a:t>
            </a:r>
            <a:r>
              <a:rPr lang="es-MX" dirty="0" smtClean="0"/>
              <a:t>y Juan Carlos Callirgos</a:t>
            </a:r>
          </a:p>
          <a:p>
            <a:r>
              <a:rPr lang="es-MX" dirty="0" smtClean="0"/>
              <a:t>Departamento de Ciencias Sociales</a:t>
            </a:r>
            <a:endParaRPr lang="es-MX" dirty="0"/>
          </a:p>
          <a:p>
            <a:r>
              <a:rPr lang="es-MX" dirty="0" smtClean="0"/>
              <a:t>Pontificia Universidad Católica del Perú</a:t>
            </a:r>
            <a:endParaRPr lang="es-MX" dirty="0"/>
          </a:p>
        </p:txBody>
      </p:sp>
      <p:pic>
        <p:nvPicPr>
          <p:cNvPr id="8" name="Picture 2" descr="http://perla.princeton.edu/files/2011/11/PERLA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013176"/>
            <a:ext cx="1166823" cy="1329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Pontifica Universidad Católica del Per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5374229"/>
            <a:ext cx="1872208" cy="72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Princeton Universit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755" y="6302447"/>
            <a:ext cx="1403648" cy="41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19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¿Para </a:t>
            </a:r>
            <a:r>
              <a:rPr lang="fr-FR" dirty="0" err="1" smtClean="0"/>
              <a:t>qué</a:t>
            </a:r>
            <a:r>
              <a:rPr lang="fr-FR" dirty="0" smtClean="0"/>
              <a:t> « </a:t>
            </a:r>
            <a:r>
              <a:rPr lang="fr-FR" dirty="0" err="1" smtClean="0"/>
              <a:t>medir</a:t>
            </a:r>
            <a:r>
              <a:rPr lang="fr-FR" dirty="0" smtClean="0"/>
              <a:t> » la </a:t>
            </a:r>
            <a:r>
              <a:rPr lang="fr-FR" dirty="0" err="1" smtClean="0"/>
              <a:t>etnicidad</a:t>
            </a:r>
            <a:r>
              <a:rPr lang="fr-FR" dirty="0" smtClean="0"/>
              <a:t> / </a:t>
            </a:r>
            <a:r>
              <a:rPr lang="fr-FR" dirty="0" err="1" smtClean="0"/>
              <a:t>raza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Reconocimiento</a:t>
            </a:r>
            <a:r>
              <a:rPr lang="fr-FR" dirty="0" smtClean="0"/>
              <a:t> de </a:t>
            </a:r>
            <a:r>
              <a:rPr lang="fr-FR" dirty="0" err="1" smtClean="0"/>
              <a:t>grupos</a:t>
            </a:r>
            <a:r>
              <a:rPr lang="fr-FR" dirty="0" smtClean="0"/>
              <a:t> sociales que han </a:t>
            </a:r>
            <a:r>
              <a:rPr lang="fr-FR" dirty="0" err="1" smtClean="0"/>
              <a:t>sido</a:t>
            </a:r>
            <a:r>
              <a:rPr lang="fr-FR" dirty="0" smtClean="0"/>
              <a:t> </a:t>
            </a:r>
            <a:r>
              <a:rPr lang="fr-FR" dirty="0" err="1" smtClean="0"/>
              <a:t>marginalizados</a:t>
            </a:r>
            <a:r>
              <a:rPr lang="fr-FR" dirty="0" smtClean="0"/>
              <a:t> en la </a:t>
            </a:r>
            <a:r>
              <a:rPr lang="fr-FR" dirty="0" err="1" smtClean="0"/>
              <a:t>construcción</a:t>
            </a:r>
            <a:r>
              <a:rPr lang="fr-FR" dirty="0" smtClean="0"/>
              <a:t> de la </a:t>
            </a:r>
            <a:r>
              <a:rPr lang="fr-FR" dirty="0" err="1" smtClean="0"/>
              <a:t>idea</a:t>
            </a:r>
            <a:r>
              <a:rPr lang="fr-FR" dirty="0" smtClean="0"/>
              <a:t> de </a:t>
            </a:r>
            <a:r>
              <a:rPr lang="fr-FR" dirty="0" err="1" smtClean="0"/>
              <a:t>nación</a:t>
            </a:r>
            <a:r>
              <a:rPr lang="fr-FR" dirty="0" smtClean="0"/>
              <a:t> </a:t>
            </a:r>
            <a:r>
              <a:rPr lang="fr-FR" dirty="0" err="1" smtClean="0"/>
              <a:t>peruana</a:t>
            </a:r>
            <a:r>
              <a:rPr lang="fr-FR" dirty="0" smtClean="0"/>
              <a:t>: Pueblos </a:t>
            </a:r>
            <a:r>
              <a:rPr lang="fr-FR" dirty="0" err="1" smtClean="0"/>
              <a:t>indígenas</a:t>
            </a:r>
            <a:r>
              <a:rPr lang="fr-FR" dirty="0" smtClean="0"/>
              <a:t>; </a:t>
            </a:r>
            <a:r>
              <a:rPr lang="fr-FR" dirty="0" err="1" smtClean="0"/>
              <a:t>Afrodescendientes</a:t>
            </a:r>
            <a:endParaRPr lang="fr-FR" dirty="0" smtClean="0"/>
          </a:p>
          <a:p>
            <a:r>
              <a:rPr lang="fr-FR" dirty="0" err="1" smtClean="0"/>
              <a:t>Reconocimiento</a:t>
            </a:r>
            <a:r>
              <a:rPr lang="fr-FR" dirty="0" smtClean="0"/>
              <a:t> de </a:t>
            </a:r>
            <a:r>
              <a:rPr lang="fr-FR" dirty="0" err="1" smtClean="0"/>
              <a:t>derechos</a:t>
            </a:r>
            <a:r>
              <a:rPr lang="fr-FR" dirty="0" smtClean="0"/>
              <a:t> </a:t>
            </a:r>
            <a:r>
              <a:rPr lang="fr-FR" dirty="0" err="1" smtClean="0"/>
              <a:t>ciudadanos</a:t>
            </a:r>
            <a:r>
              <a:rPr lang="fr-FR" dirty="0"/>
              <a:t> </a:t>
            </a:r>
            <a:r>
              <a:rPr lang="fr-FR" dirty="0" smtClean="0"/>
              <a:t>: </a:t>
            </a:r>
            <a:r>
              <a:rPr lang="fr-FR" dirty="0" err="1" smtClean="0"/>
              <a:t>derechos</a:t>
            </a:r>
            <a:r>
              <a:rPr lang="fr-FR" dirty="0" smtClean="0"/>
              <a:t> </a:t>
            </a:r>
            <a:r>
              <a:rPr lang="fr-FR" dirty="0" err="1" smtClean="0"/>
              <a:t>políticos</a:t>
            </a:r>
            <a:r>
              <a:rPr lang="fr-FR" dirty="0" smtClean="0"/>
              <a:t>; </a:t>
            </a:r>
            <a:r>
              <a:rPr lang="fr-FR" dirty="0" err="1" smtClean="0"/>
              <a:t>discriminación</a:t>
            </a:r>
            <a:r>
              <a:rPr lang="fr-FR" dirty="0" smtClean="0"/>
              <a:t> positiva o </a:t>
            </a:r>
            <a:r>
              <a:rPr lang="fr-FR" dirty="0" err="1" smtClean="0"/>
              <a:t>acción</a:t>
            </a:r>
            <a:r>
              <a:rPr lang="fr-FR" dirty="0" smtClean="0"/>
              <a:t> </a:t>
            </a:r>
            <a:r>
              <a:rPr lang="fr-FR" dirty="0" err="1" smtClean="0"/>
              <a:t>afirmativa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Evaluar</a:t>
            </a:r>
            <a:r>
              <a:rPr lang="fr-FR" dirty="0" smtClean="0"/>
              <a:t> la </a:t>
            </a:r>
            <a:r>
              <a:rPr lang="fr-FR" dirty="0" err="1" smtClean="0"/>
              <a:t>magnitud</a:t>
            </a:r>
            <a:r>
              <a:rPr lang="fr-FR" dirty="0" smtClean="0"/>
              <a:t> y la </a:t>
            </a:r>
            <a:r>
              <a:rPr lang="fr-FR" dirty="0" err="1" smtClean="0"/>
              <a:t>persistencia</a:t>
            </a:r>
            <a:r>
              <a:rPr lang="fr-FR" dirty="0" smtClean="0"/>
              <a:t> de </a:t>
            </a:r>
            <a:r>
              <a:rPr lang="fr-FR" dirty="0" err="1" smtClean="0"/>
              <a:t>brechas</a:t>
            </a:r>
            <a:r>
              <a:rPr lang="fr-FR" dirty="0" smtClean="0"/>
              <a:t> y </a:t>
            </a:r>
            <a:r>
              <a:rPr lang="fr-FR" dirty="0" err="1" smtClean="0"/>
              <a:t>desigualdades</a:t>
            </a:r>
            <a:r>
              <a:rPr lang="fr-FR" dirty="0" smtClean="0"/>
              <a:t> sociales</a:t>
            </a:r>
          </a:p>
          <a:p>
            <a:r>
              <a:rPr lang="fr-FR" dirty="0" err="1" smtClean="0"/>
              <a:t>Evaluar</a:t>
            </a:r>
            <a:r>
              <a:rPr lang="fr-FR" dirty="0" smtClean="0"/>
              <a:t> la </a:t>
            </a:r>
            <a:r>
              <a:rPr lang="fr-FR" dirty="0" err="1" smtClean="0"/>
              <a:t>magnitud</a:t>
            </a:r>
            <a:r>
              <a:rPr lang="fr-FR" dirty="0" smtClean="0"/>
              <a:t>, </a:t>
            </a:r>
            <a:r>
              <a:rPr lang="fr-FR" dirty="0" err="1" smtClean="0"/>
              <a:t>evolución</a:t>
            </a:r>
            <a:r>
              <a:rPr lang="fr-FR" dirty="0" smtClean="0"/>
              <a:t> de </a:t>
            </a:r>
            <a:r>
              <a:rPr lang="fr-FR" dirty="0" err="1" smtClean="0"/>
              <a:t>procesos</a:t>
            </a:r>
            <a:r>
              <a:rPr lang="fr-FR" dirty="0" smtClean="0"/>
              <a:t> de </a:t>
            </a:r>
            <a:r>
              <a:rPr lang="fr-FR" dirty="0" err="1" smtClean="0"/>
              <a:t>discriminación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992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El indio como invención postcolonial</a:t>
            </a:r>
            <a:endParaRPr lang="es-PE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s-PE" dirty="0" smtClean="0"/>
              <a:t>Colonia: El “Indio” como categoría fiscal y legal</a:t>
            </a:r>
          </a:p>
          <a:p>
            <a:r>
              <a:rPr lang="es-PE" dirty="0" smtClean="0"/>
              <a:t>Independencia: El “indio” desaparece como categoría legal pero se reinventa como categoría racial</a:t>
            </a:r>
          </a:p>
          <a:p>
            <a:r>
              <a:rPr lang="es-PE" dirty="0" smtClean="0"/>
              <a:t>El indio como problema para la construcción de una nación de ciudadanos “modernos”</a:t>
            </a:r>
            <a:endParaRPr lang="es-PE" dirty="0"/>
          </a:p>
        </p:txBody>
      </p:sp>
      <p:pic>
        <p:nvPicPr>
          <p:cNvPr id="1026" name="Picture 2" descr="D:\Users\sulmont\Dropbox\Proyectos\Perla PERU\Book Chapter Peru\Presentacion\330px-La_Independencia_del_Per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636912"/>
            <a:ext cx="3744416" cy="2529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35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92480"/>
            <a:ext cx="3250704" cy="1264920"/>
          </a:xfrm>
        </p:spPr>
        <p:txBody>
          <a:bodyPr>
            <a:normAutofit/>
          </a:bodyPr>
          <a:lstStyle/>
          <a:p>
            <a:r>
              <a:rPr lang="es-PE" dirty="0" smtClean="0"/>
              <a:t>¿Cómo integrar al Indio a la nación?</a:t>
            </a:r>
            <a:endParaRPr lang="es-PE" dirty="0"/>
          </a:p>
        </p:txBody>
      </p:sp>
      <p:pic>
        <p:nvPicPr>
          <p:cNvPr id="7" name="6 Marcador de posición de imagen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99" r="11299"/>
          <a:stretch>
            <a:fillRect/>
          </a:stretch>
        </p:blipFill>
        <p:spPr>
          <a:xfrm>
            <a:off x="4067944" y="1484784"/>
            <a:ext cx="4695056" cy="4373856"/>
          </a:xfrm>
        </p:spPr>
      </p:pic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3250704" cy="4242816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PE" sz="1800" dirty="0" smtClean="0"/>
              <a:t>Problema durante el siglo XIX: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s-PE" sz="1600" dirty="0" smtClean="0"/>
              <a:t>“Civilizar” al indígena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s-PE" sz="1600" dirty="0" smtClean="0"/>
              <a:t>Integrarlo como “raza subordinada”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s-PE" sz="1600" dirty="0" smtClean="0"/>
              <a:t>Excluirlo como raza “irredimible”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PE" sz="1800" dirty="0" smtClean="0"/>
              <a:t>Proyectos que varían de acuerdo a los retos que enfrenta el Estado en el S. XIX: “modernización”, crisis económica y crisis nacional</a:t>
            </a:r>
          </a:p>
          <a:p>
            <a:pPr marL="285750" indent="-285750">
              <a:buFont typeface="Arial" pitchFamily="34" charset="0"/>
              <a:buChar char="•"/>
            </a:pPr>
            <a:endParaRPr lang="es-PE" sz="1800" dirty="0" smtClean="0"/>
          </a:p>
          <a:p>
            <a:pPr marL="285750" indent="-285750">
              <a:buFont typeface="Arial" pitchFamily="34" charset="0"/>
              <a:buChar char="•"/>
            </a:pPr>
            <a:endParaRPr lang="es-PE" sz="1800" dirty="0"/>
          </a:p>
        </p:txBody>
      </p:sp>
    </p:spTree>
    <p:extLst>
      <p:ext uri="{BB962C8B-B14F-4D97-AF65-F5344CB8AC3E}">
        <p14:creationId xmlns:p14="http://schemas.microsoft.com/office/powerpoint/2010/main" val="155347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E" dirty="0" smtClean="0"/>
              <a:t>Primera mitad del siglo XX: Hacia una idea del mestizaje como síntesis nacional</a:t>
            </a:r>
            <a:endParaRPr lang="es-PE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PE" dirty="0" smtClean="0"/>
              <a:t>Hispanismos e </a:t>
            </a:r>
            <a:r>
              <a:rPr lang="es-PE" dirty="0" err="1" smtClean="0"/>
              <a:t>indígenismos</a:t>
            </a:r>
            <a:r>
              <a:rPr lang="es-PE" dirty="0" smtClean="0"/>
              <a:t> como reinterpretaciones de las fuentes de la “identidad peruana”</a:t>
            </a:r>
          </a:p>
          <a:p>
            <a:r>
              <a:rPr lang="es-PE" dirty="0" smtClean="0"/>
              <a:t>El mestizaje como “síntesis viviente”</a:t>
            </a:r>
          </a:p>
        </p:txBody>
      </p:sp>
      <p:pic>
        <p:nvPicPr>
          <p:cNvPr id="3074" name="Picture 2" descr="D:\Users\sulmont\Dropbox\Proyectos\Perla PERU\Book Chapter Peru\Presentacion\indigenismo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718" y="1628799"/>
            <a:ext cx="1895475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Users\sulmont\Dropbox\Proyectos\Perla PERU\Book Chapter Peru\Presentacion\V_A_Belaun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212881"/>
            <a:ext cx="1860798" cy="248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Users\sulmont\Dropbox\Proyectos\Perla PERU\Book Chapter Peru\Presentacion\rev_amauta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212881"/>
            <a:ext cx="1857375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63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E" dirty="0" smtClean="0"/>
              <a:t>Segunda mitad del siglo XX: Modernización y </a:t>
            </a:r>
            <a:r>
              <a:rPr lang="es-PE" dirty="0" err="1" smtClean="0"/>
              <a:t>cholificación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7931224" cy="2475728"/>
          </a:xfrm>
        </p:spPr>
        <p:txBody>
          <a:bodyPr>
            <a:normAutofit fontScale="70000" lnSpcReduction="20000"/>
          </a:bodyPr>
          <a:lstStyle/>
          <a:p>
            <a:r>
              <a:rPr lang="es-PE" dirty="0" smtClean="0"/>
              <a:t>Procesos de modernización social y económica (industrialización, urbanización, educación) que son acompañados por procesos de “</a:t>
            </a:r>
            <a:r>
              <a:rPr lang="es-PE" dirty="0" err="1" smtClean="0"/>
              <a:t>mesticización</a:t>
            </a:r>
            <a:r>
              <a:rPr lang="es-PE" dirty="0" smtClean="0"/>
              <a:t>” cultural (pérdida del quechua y castellanización)</a:t>
            </a:r>
          </a:p>
          <a:p>
            <a:r>
              <a:rPr lang="es-PE" dirty="0" smtClean="0"/>
              <a:t>El “Cholo” o “indígena urbano” como nuevo grupo social</a:t>
            </a:r>
          </a:p>
          <a:p>
            <a:r>
              <a:rPr lang="es-PE" dirty="0" smtClean="0"/>
              <a:t>El cambio social y la movilidad social se lee con dos gramáticas paralelas:</a:t>
            </a:r>
          </a:p>
          <a:p>
            <a:pPr lvl="1"/>
            <a:r>
              <a:rPr lang="es-PE" dirty="0" smtClean="0"/>
              <a:t>Una “clasista”: campesinado, proletariado, clase media, burguesía</a:t>
            </a:r>
          </a:p>
          <a:p>
            <a:pPr lvl="1"/>
            <a:r>
              <a:rPr lang="es-PE" dirty="0" smtClean="0"/>
              <a:t>Otra “</a:t>
            </a:r>
            <a:r>
              <a:rPr lang="es-PE" dirty="0" err="1" smtClean="0"/>
              <a:t>racialista</a:t>
            </a:r>
            <a:r>
              <a:rPr lang="es-PE" dirty="0" smtClean="0"/>
              <a:t>”: mestizos, cholos como nuevos grupos sociales</a:t>
            </a:r>
          </a:p>
          <a:p>
            <a:endParaRPr lang="es-PE" dirty="0"/>
          </a:p>
        </p:txBody>
      </p:sp>
      <p:pic>
        <p:nvPicPr>
          <p:cNvPr id="4098" name="Picture 2" descr="D:\Users\sulmont\Dropbox\Proyectos\Perla PERU\Book Chapter Peru\Presentacion\DSC0445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219263"/>
            <a:ext cx="3046646" cy="228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Users\sulmont\Dropbox\Proyectos\Perla PERU\Book Chapter Peru\Presentacion\SJ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356" y="4221088"/>
            <a:ext cx="3048297" cy="228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69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proyecto PERLA en Perú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Dos componentes:</a:t>
            </a:r>
          </a:p>
          <a:p>
            <a:pPr lvl="1"/>
            <a:r>
              <a:rPr lang="es-MX" dirty="0" smtClean="0"/>
              <a:t>Análisis histórico de las relaciones étnico raciales en la sociedad peruana</a:t>
            </a:r>
          </a:p>
          <a:p>
            <a:pPr lvl="1"/>
            <a:r>
              <a:rPr lang="es-MX" dirty="0" smtClean="0"/>
              <a:t>Análisis empírico a partir de los resultados de una encuesta nacional</a:t>
            </a:r>
          </a:p>
          <a:p>
            <a:r>
              <a:rPr lang="es-MX" dirty="0" smtClean="0"/>
              <a:t>La Encuesta PERLA:</a:t>
            </a:r>
          </a:p>
          <a:p>
            <a:pPr lvl="1"/>
            <a:r>
              <a:rPr lang="es-MX" dirty="0" smtClean="0"/>
              <a:t>Muestra: 1500 personas mayores de 18 años, representativas del conjunto de la población peruana.</a:t>
            </a:r>
          </a:p>
          <a:p>
            <a:pPr lvl="1"/>
            <a:r>
              <a:rPr lang="es-MX" dirty="0" smtClean="0"/>
              <a:t>Margen de error estimado +/- 2.5%</a:t>
            </a:r>
          </a:p>
          <a:p>
            <a:pPr lvl="1"/>
            <a:r>
              <a:rPr lang="es-MX" dirty="0" smtClean="0"/>
              <a:t>Trabajo de campo: Noviembre 2010, a cargo de la empresa IPSOS – Apoyo</a:t>
            </a:r>
          </a:p>
          <a:p>
            <a:r>
              <a:rPr lang="es-MX" dirty="0" smtClean="0"/>
              <a:t>Investigadores responsables para el caso peruano:</a:t>
            </a:r>
          </a:p>
          <a:p>
            <a:pPr lvl="1"/>
            <a:r>
              <a:rPr lang="es-MX" dirty="0" smtClean="0"/>
              <a:t>David </a:t>
            </a:r>
            <a:r>
              <a:rPr lang="es-MX" dirty="0" err="1" smtClean="0"/>
              <a:t>Sulmont</a:t>
            </a:r>
            <a:r>
              <a:rPr lang="es-MX" dirty="0" smtClean="0"/>
              <a:t>, sociólogo, responsable del análisis de los resultados de la encuesta.</a:t>
            </a:r>
          </a:p>
          <a:p>
            <a:pPr lvl="1"/>
            <a:r>
              <a:rPr lang="es-MX" dirty="0" smtClean="0"/>
              <a:t>Juan Carlos </a:t>
            </a:r>
            <a:r>
              <a:rPr lang="es-MX" dirty="0" err="1" smtClean="0"/>
              <a:t>Callirgos</a:t>
            </a:r>
            <a:r>
              <a:rPr lang="es-MX" dirty="0" smtClean="0"/>
              <a:t>, antropólogo e historiador, responsable del análisis histórico.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1360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469</TotalTime>
  <Words>1556</Words>
  <Application>Microsoft Office PowerPoint</Application>
  <PresentationFormat>On-screen Show (4:3)</PresentationFormat>
  <Paragraphs>244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Claridad</vt:lpstr>
      <vt:lpstr>¿perú, el país de todas las sangres? </vt:lpstr>
      <vt:lpstr>Introducción: Raza y etnicidad en el Perú contemporáneo </vt:lpstr>
      <vt:lpstr>Introducción (continúa)</vt:lpstr>
      <vt:lpstr>¿Para qué « medir » la etnicidad / raza?</vt:lpstr>
      <vt:lpstr>El indio como invención postcolonial</vt:lpstr>
      <vt:lpstr>¿Cómo integrar al Indio a la nación?</vt:lpstr>
      <vt:lpstr>Primera mitad del siglo XX: Hacia una idea del mestizaje como síntesis nacional</vt:lpstr>
      <vt:lpstr>Segunda mitad del siglo XX: Modernización y cholificación</vt:lpstr>
      <vt:lpstr>El proyecto PERLA en Perú</vt:lpstr>
      <vt:lpstr>Categorización e identificación Étnico-racial</vt:lpstr>
      <vt:lpstr>PowerPoint Presentation</vt:lpstr>
      <vt:lpstr>PowerPoint Presentation</vt:lpstr>
      <vt:lpstr>El color de piel y la paleta de colores</vt:lpstr>
      <vt:lpstr>PowerPoint Presentation</vt:lpstr>
      <vt:lpstr>PowerPoint Presentation</vt:lpstr>
      <vt:lpstr>Desigualdades sociales, etnicidad y raza</vt:lpstr>
      <vt:lpstr>Relaciones entre etnicidad, raza y desigualdades social</vt:lpstr>
      <vt:lpstr>PowerPoint Presentation</vt:lpstr>
      <vt:lpstr>PowerPoint Presentation</vt:lpstr>
      <vt:lpstr>PowerPoint Presentation</vt:lpstr>
      <vt:lpstr>Etnicidad, raza y movilidad social</vt:lpstr>
      <vt:lpstr>¿Hasta dónde posibilita o limita la raza y la etnicidad?</vt:lpstr>
      <vt:lpstr>PowerPoint Presentation</vt:lpstr>
      <vt:lpstr>PowerPoint Presentation</vt:lpstr>
      <vt:lpstr>Discriminación social</vt:lpstr>
      <vt:lpstr>PowerPoint Presentation</vt:lpstr>
      <vt:lpstr>PowerPoint Presentation</vt:lpstr>
      <vt:lpstr>PowerPoint Presentation</vt:lpstr>
      <vt:lpstr>La etnicidad y la movilización política</vt:lpstr>
      <vt:lpstr>Reflexiones finales para el caso peruano</vt:lpstr>
      <vt:lpstr>Muchas gracias por su atención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laberinto de la identidad: Etnicidad e identidad indígena en la sociedad Peruana</dc:title>
  <dc:creator>Toshiba</dc:creator>
  <cp:lastModifiedBy>Nancy Doolan</cp:lastModifiedBy>
  <cp:revision>39</cp:revision>
  <dcterms:created xsi:type="dcterms:W3CDTF">2012-05-20T00:41:35Z</dcterms:created>
  <dcterms:modified xsi:type="dcterms:W3CDTF">2015-03-19T19:47:06Z</dcterms:modified>
</cp:coreProperties>
</file>