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307" r:id="rId5"/>
    <p:sldId id="333" r:id="rId6"/>
    <p:sldId id="334" r:id="rId7"/>
    <p:sldId id="335" r:id="rId8"/>
    <p:sldId id="336" r:id="rId9"/>
    <p:sldId id="337" r:id="rId10"/>
    <p:sldId id="309" r:id="rId11"/>
    <p:sldId id="315" r:id="rId12"/>
    <p:sldId id="329" r:id="rId13"/>
    <p:sldId id="275" r:id="rId14"/>
    <p:sldId id="277" r:id="rId15"/>
    <p:sldId id="278" r:id="rId16"/>
    <p:sldId id="316" r:id="rId17"/>
    <p:sldId id="317" r:id="rId18"/>
    <p:sldId id="339" r:id="rId19"/>
    <p:sldId id="279" r:id="rId20"/>
    <p:sldId id="281" r:id="rId21"/>
    <p:sldId id="282" r:id="rId22"/>
    <p:sldId id="283" r:id="rId23"/>
    <p:sldId id="331" r:id="rId24"/>
    <p:sldId id="332" r:id="rId25"/>
    <p:sldId id="289" r:id="rId26"/>
    <p:sldId id="291" r:id="rId27"/>
    <p:sldId id="322" r:id="rId28"/>
    <p:sldId id="303" r:id="rId29"/>
    <p:sldId id="338" r:id="rId30"/>
    <p:sldId id="258" r:id="rId31"/>
  </p:sldIdLst>
  <p:sldSz cx="9144000" cy="6858000" type="screen4x3"/>
  <p:notesSz cx="7010400" cy="9296400"/>
  <p:custDataLst>
    <p:tags r:id="rId34"/>
  </p:custData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" initials="1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8F43"/>
    <a:srgbClr val="0033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64" autoAdjust="0"/>
    <p:restoredTop sz="93255" autoAdjust="0"/>
  </p:normalViewPr>
  <p:slideViewPr>
    <p:cSldViewPr showGuides="1">
      <p:cViewPr>
        <p:scale>
          <a:sx n="80" d="100"/>
          <a:sy n="80" d="100"/>
        </p:scale>
        <p:origin x="-1554" y="-210"/>
      </p:cViewPr>
      <p:guideLst>
        <p:guide orient="horz" pos="2976"/>
        <p:guide orient="horz" pos="3339"/>
        <p:guide pos="2880"/>
      </p:guideLst>
    </p:cSldViewPr>
  </p:slideViewPr>
  <p:outlineViewPr>
    <p:cViewPr>
      <p:scale>
        <a:sx n="33" d="100"/>
        <a:sy n="33" d="100"/>
      </p:scale>
      <p:origin x="48" y="117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0AE6E-08F3-4BD8-99D5-7267296782D3}" type="datetimeFigureOut">
              <a:rPr lang="es-MX" smtClean="0"/>
              <a:pPr/>
              <a:t>19/03/2015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6C745-BD3F-4C23-846E-8321E1005B5D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7916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3916F-C8CD-469D-B8D5-8B24C6D9D40D}" type="datetimeFigureOut">
              <a:rPr lang="es-MX" smtClean="0"/>
              <a:pPr/>
              <a:t>19/03/2015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4A4C6-5C17-4E2E-BA80-9BA10DCFF65F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8275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4A4C6-5C17-4E2E-BA80-9BA10DCFF65F}" type="slidenum">
              <a:rPr lang="es-MX" smtClean="0"/>
              <a:pPr/>
              <a:t>2</a:t>
            </a:fld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4A4C6-5C17-4E2E-BA80-9BA10DCFF65F}" type="slidenum">
              <a:rPr lang="es-MX" smtClean="0"/>
              <a:pPr/>
              <a:t>25</a:t>
            </a:fld>
            <a:endParaRPr 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4A4C6-5C17-4E2E-BA80-9BA10DCFF65F}" type="slidenum">
              <a:rPr lang="es-MX" smtClean="0"/>
              <a:pPr/>
              <a:t>26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06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5FA94-8727-4D1E-8AC1-B1C988856462}" type="datetimeFigureOut">
              <a:rPr lang="es-MX" smtClean="0"/>
              <a:pPr/>
              <a:t>19/03/2015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60FE-3C8B-47EC-86E6-88F39EBD3611}" type="slidenum">
              <a:rPr lang="es-MX" smtClean="0"/>
              <a:pPr/>
              <a:t>‹#›</a:t>
            </a:fld>
            <a:endParaRPr lang="es-MX"/>
          </a:p>
        </p:txBody>
      </p:sp>
      <p:pic>
        <p:nvPicPr>
          <p:cNvPr id="7" name="6 Imagen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97304" y="5923892"/>
            <a:ext cx="1349392" cy="7454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530626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530626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5FA94-8727-4D1E-8AC1-B1C988856462}" type="datetimeFigureOut">
              <a:rPr lang="es-MX" smtClean="0"/>
              <a:pPr/>
              <a:t>19/03/2015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60FE-3C8B-47EC-86E6-88F39EBD3611}" type="slidenum">
              <a:rPr lang="es-MX" smtClean="0"/>
              <a:pPr/>
              <a:t>‹#›</a:t>
            </a:fld>
            <a:endParaRPr lang="es-MX"/>
          </a:p>
        </p:txBody>
      </p:sp>
      <p:pic>
        <p:nvPicPr>
          <p:cNvPr id="7" name="6 Imagen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97304" y="5923892"/>
            <a:ext cx="1349392" cy="7454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salid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491880" y="4789599"/>
            <a:ext cx="2359858" cy="1303697"/>
          </a:xfrm>
          <a:prstGeom prst="rect">
            <a:avLst/>
          </a:prstGeom>
        </p:spPr>
      </p:pic>
      <p:sp>
        <p:nvSpPr>
          <p:cNvPr id="13" name="12 CuadroTexto"/>
          <p:cNvSpPr txBox="1"/>
          <p:nvPr userDrawn="1"/>
        </p:nvSpPr>
        <p:spPr>
          <a:xfrm>
            <a:off x="1929476" y="1628800"/>
            <a:ext cx="5184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2200" b="1" kern="1500" spc="0" baseline="0" dirty="0" smtClean="0">
                <a:solidFill>
                  <a:srgbClr val="002060"/>
                </a:solidFill>
                <a:latin typeface="Helvetica" pitchFamily="34" charset="0"/>
              </a:rPr>
              <a:t>Conociendo México</a:t>
            </a:r>
          </a:p>
          <a:p>
            <a:pPr algn="ctr">
              <a:lnSpc>
                <a:spcPct val="150000"/>
              </a:lnSpc>
            </a:pPr>
            <a:r>
              <a:rPr lang="es-MX" sz="1800" b="1" kern="1500" spc="0" baseline="0" dirty="0" smtClean="0">
                <a:solidFill>
                  <a:srgbClr val="002060"/>
                </a:solidFill>
                <a:latin typeface="Helvetica" pitchFamily="34" charset="0"/>
              </a:rPr>
              <a:t>01 800 111 46 34</a:t>
            </a:r>
          </a:p>
          <a:p>
            <a:pPr algn="ctr"/>
            <a:r>
              <a:rPr lang="es-MX" sz="1800" b="1" kern="1500" spc="0" baseline="0" dirty="0" smtClean="0">
                <a:solidFill>
                  <a:srgbClr val="002060"/>
                </a:solidFill>
                <a:latin typeface="Helvetica" pitchFamily="34" charset="0"/>
              </a:rPr>
              <a:t>www.inegi.org.mx</a:t>
            </a:r>
          </a:p>
          <a:p>
            <a:pPr algn="ctr"/>
            <a:r>
              <a:rPr lang="es-MX" sz="1800" b="1" kern="1500" spc="0" baseline="0" dirty="0" smtClean="0">
                <a:solidFill>
                  <a:srgbClr val="002060"/>
                </a:solidFill>
                <a:latin typeface="Helvetica" pitchFamily="34" charset="0"/>
              </a:rPr>
              <a:t>atencion.usuarios@inegi.org.mx</a:t>
            </a:r>
            <a:endParaRPr lang="es-MX" sz="1800" b="1" kern="1500" spc="0" baseline="0" dirty="0">
              <a:solidFill>
                <a:srgbClr val="002060"/>
              </a:solidFill>
              <a:latin typeface="Helvetica" pitchFamily="34" charset="0"/>
            </a:endParaRPr>
          </a:p>
        </p:txBody>
      </p:sp>
      <p:grpSp>
        <p:nvGrpSpPr>
          <p:cNvPr id="22" name="21 Grupo"/>
          <p:cNvGrpSpPr/>
          <p:nvPr userDrawn="1"/>
        </p:nvGrpSpPr>
        <p:grpSpPr>
          <a:xfrm>
            <a:off x="1331640" y="3717032"/>
            <a:ext cx="2808312" cy="562825"/>
            <a:chOff x="1331640" y="4725144"/>
            <a:chExt cx="2808312" cy="562825"/>
          </a:xfrm>
        </p:grpSpPr>
        <p:pic>
          <p:nvPicPr>
            <p:cNvPr id="12" name="11 Imagen" descr="twitt.png"/>
            <p:cNvPicPr>
              <a:picLocks noChangeAspect="1"/>
            </p:cNvPicPr>
            <p:nvPr userDrawn="1"/>
          </p:nvPicPr>
          <p:blipFill>
            <a:blip r:embed="rId4" cstate="print">
              <a:lum contrast="10000"/>
            </a:blip>
            <a:stretch>
              <a:fillRect/>
            </a:stretch>
          </p:blipFill>
          <p:spPr>
            <a:xfrm>
              <a:off x="1331640" y="4725144"/>
              <a:ext cx="566777" cy="562825"/>
            </a:xfrm>
            <a:prstGeom prst="rect">
              <a:avLst/>
            </a:prstGeom>
          </p:spPr>
        </p:pic>
        <p:sp>
          <p:nvSpPr>
            <p:cNvPr id="14" name="13 CuadroTexto"/>
            <p:cNvSpPr txBox="1"/>
            <p:nvPr userDrawn="1"/>
          </p:nvSpPr>
          <p:spPr>
            <a:xfrm>
              <a:off x="1835696" y="4858274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800" b="1" kern="1500" spc="0" baseline="0" dirty="0" smtClean="0">
                  <a:solidFill>
                    <a:srgbClr val="002060"/>
                  </a:solidFill>
                  <a:latin typeface="Helvetica" pitchFamily="34" charset="0"/>
                  <a:ea typeface="+mn-ea"/>
                  <a:cs typeface="+mn-cs"/>
                </a:rPr>
                <a:t>@</a:t>
              </a:r>
              <a:r>
                <a:rPr lang="es-MX" sz="1800" b="1" kern="1500" spc="0" baseline="0" dirty="0" err="1" smtClean="0">
                  <a:solidFill>
                    <a:srgbClr val="002060"/>
                  </a:solidFill>
                  <a:latin typeface="Helvetica" pitchFamily="34" charset="0"/>
                  <a:ea typeface="+mn-ea"/>
                  <a:cs typeface="+mn-cs"/>
                </a:rPr>
                <a:t>inegi_informa</a:t>
              </a:r>
              <a:endParaRPr lang="es-MX" sz="1800" b="1" kern="1500" spc="0" baseline="0" dirty="0" smtClean="0">
                <a:solidFill>
                  <a:srgbClr val="002060"/>
                </a:solidFill>
                <a:latin typeface="Helvetica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3" name="22 Grupo"/>
          <p:cNvGrpSpPr/>
          <p:nvPr userDrawn="1"/>
        </p:nvGrpSpPr>
        <p:grpSpPr>
          <a:xfrm>
            <a:off x="5652120" y="3717032"/>
            <a:ext cx="2897898" cy="562825"/>
            <a:chOff x="5652120" y="4725144"/>
            <a:chExt cx="2897898" cy="562825"/>
          </a:xfrm>
        </p:grpSpPr>
        <p:pic>
          <p:nvPicPr>
            <p:cNvPr id="11" name="10 Imagen" descr="face.png"/>
            <p:cNvPicPr>
              <a:picLocks noChangeAspect="1"/>
            </p:cNvPicPr>
            <p:nvPr userDrawn="1"/>
          </p:nvPicPr>
          <p:blipFill>
            <a:blip r:embed="rId5" cstate="print">
              <a:lum bright="-10000" contrast="-10000"/>
            </a:blip>
            <a:stretch>
              <a:fillRect/>
            </a:stretch>
          </p:blipFill>
          <p:spPr>
            <a:xfrm>
              <a:off x="5652120" y="4725144"/>
              <a:ext cx="568358" cy="562825"/>
            </a:xfrm>
            <a:prstGeom prst="rect">
              <a:avLst/>
            </a:prstGeom>
          </p:spPr>
        </p:pic>
        <p:sp>
          <p:nvSpPr>
            <p:cNvPr id="15" name="14 CuadroTexto"/>
            <p:cNvSpPr txBox="1"/>
            <p:nvPr userDrawn="1"/>
          </p:nvSpPr>
          <p:spPr>
            <a:xfrm>
              <a:off x="6245762" y="4847388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800" b="1" kern="1500" spc="0" baseline="0" dirty="0" smtClean="0">
                  <a:solidFill>
                    <a:srgbClr val="002060"/>
                  </a:solidFill>
                  <a:latin typeface="Helvetica" pitchFamily="34" charset="0"/>
                  <a:ea typeface="+mn-ea"/>
                  <a:cs typeface="+mn-cs"/>
                </a:rPr>
                <a:t>INEGI Informa</a:t>
              </a: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5FA94-8727-4D1E-8AC1-B1C988856462}" type="datetimeFigureOut">
              <a:rPr lang="es-MX" smtClean="0"/>
              <a:pPr/>
              <a:t>19/03/2015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60FE-3C8B-47EC-86E6-88F39EBD3611}" type="slidenum">
              <a:rPr lang="es-MX" smtClean="0"/>
              <a:pPr/>
              <a:t>‹#›</a:t>
            </a:fld>
            <a:endParaRPr lang="es-MX"/>
          </a:p>
        </p:txBody>
      </p:sp>
      <p:pic>
        <p:nvPicPr>
          <p:cNvPr id="8" name="7 Imagen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97304" y="5923892"/>
            <a:ext cx="1349392" cy="7454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050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050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5FA94-8727-4D1E-8AC1-B1C988856462}" type="datetimeFigureOut">
              <a:rPr lang="es-MX" smtClean="0"/>
              <a:pPr/>
              <a:t>19/03/2015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60FE-3C8B-47EC-86E6-88F39EBD3611}" type="slidenum">
              <a:rPr lang="es-MX" smtClean="0"/>
              <a:pPr/>
              <a:t>‹#›</a:t>
            </a:fld>
            <a:endParaRPr lang="es-MX"/>
          </a:p>
        </p:txBody>
      </p:sp>
      <p:pic>
        <p:nvPicPr>
          <p:cNvPr id="8" name="7 Imagen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97304" y="5923892"/>
            <a:ext cx="1349392" cy="7454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5FA94-8727-4D1E-8AC1-B1C988856462}" type="datetimeFigureOut">
              <a:rPr lang="es-MX" smtClean="0"/>
              <a:pPr/>
              <a:t>19/03/2015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60FE-3C8B-47EC-86E6-88F39EBD3611}" type="slidenum">
              <a:rPr lang="es-MX" smtClean="0"/>
              <a:pPr/>
              <a:t>‹#›</a:t>
            </a:fld>
            <a:endParaRPr lang="es-MX"/>
          </a:p>
        </p:txBody>
      </p:sp>
      <p:pic>
        <p:nvPicPr>
          <p:cNvPr id="10" name="9 Imagen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97304" y="5923892"/>
            <a:ext cx="1349392" cy="7454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5FA94-8727-4D1E-8AC1-B1C988856462}" type="datetimeFigureOut">
              <a:rPr lang="es-MX" smtClean="0"/>
              <a:pPr/>
              <a:t>19/03/2015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60FE-3C8B-47EC-86E6-88F39EBD3611}" type="slidenum">
              <a:rPr lang="es-MX" smtClean="0"/>
              <a:pPr/>
              <a:t>‹#›</a:t>
            </a:fld>
            <a:endParaRPr lang="es-MX"/>
          </a:p>
        </p:txBody>
      </p:sp>
      <p:pic>
        <p:nvPicPr>
          <p:cNvPr id="6" name="5 Imagen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97304" y="5923892"/>
            <a:ext cx="1349392" cy="7454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5FA94-8727-4D1E-8AC1-B1C988856462}" type="datetimeFigureOut">
              <a:rPr lang="es-MX" smtClean="0"/>
              <a:pPr/>
              <a:t>19/03/2015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60FE-3C8B-47EC-86E6-88F39EBD3611}" type="slidenum">
              <a:rPr lang="es-MX" smtClean="0"/>
              <a:pPr/>
              <a:t>‹#›</a:t>
            </a:fld>
            <a:endParaRPr lang="es-MX"/>
          </a:p>
        </p:txBody>
      </p:sp>
      <p:pic>
        <p:nvPicPr>
          <p:cNvPr id="5" name="4 Imagen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97304" y="5923892"/>
            <a:ext cx="1349392" cy="7454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322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43387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5FA94-8727-4D1E-8AC1-B1C988856462}" type="datetimeFigureOut">
              <a:rPr lang="es-MX" smtClean="0"/>
              <a:pPr/>
              <a:t>19/03/2015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60FE-3C8B-47EC-86E6-88F39EBD3611}" type="slidenum">
              <a:rPr lang="es-MX" smtClean="0"/>
              <a:pPr/>
              <a:t>‹#›</a:t>
            </a:fld>
            <a:endParaRPr lang="es-MX"/>
          </a:p>
        </p:txBody>
      </p:sp>
      <p:pic>
        <p:nvPicPr>
          <p:cNvPr id="8" name="7 Imagen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97304" y="5923892"/>
            <a:ext cx="1349392" cy="7454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65313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9683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229200"/>
            <a:ext cx="5486400" cy="5760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5FA94-8727-4D1E-8AC1-B1C988856462}" type="datetimeFigureOut">
              <a:rPr lang="es-MX" smtClean="0"/>
              <a:pPr/>
              <a:t>19/03/2015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60FE-3C8B-47EC-86E6-88F39EBD3611}" type="slidenum">
              <a:rPr lang="es-MX" smtClean="0"/>
              <a:pPr/>
              <a:t>‹#›</a:t>
            </a:fld>
            <a:endParaRPr lang="es-MX"/>
          </a:p>
        </p:txBody>
      </p:sp>
      <p:pic>
        <p:nvPicPr>
          <p:cNvPr id="8" name="7 Imagen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97304" y="5923892"/>
            <a:ext cx="1349392" cy="7454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20506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5FA94-8727-4D1E-8AC1-B1C988856462}" type="datetimeFigureOut">
              <a:rPr lang="es-MX" smtClean="0"/>
              <a:pPr/>
              <a:t>19/03/2015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60FE-3C8B-47EC-86E6-88F39EBD3611}" type="slidenum">
              <a:rPr lang="es-MX" smtClean="0"/>
              <a:pPr/>
              <a:t>‹#›</a:t>
            </a:fld>
            <a:endParaRPr lang="es-MX"/>
          </a:p>
        </p:txBody>
      </p:sp>
      <p:pic>
        <p:nvPicPr>
          <p:cNvPr id="7" name="6 Imagen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97304" y="5923892"/>
            <a:ext cx="1349392" cy="74546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</a:lstStyle>
          <a:p>
            <a:fld id="{7C75FA94-8727-4D1E-8AC1-B1C988856462}" type="datetimeFigureOut">
              <a:rPr lang="es-MX" smtClean="0"/>
              <a:pPr/>
              <a:t>19/03/2015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</a:lstStyle>
          <a:p>
            <a:fld id="{168560FE-3C8B-47EC-86E6-88F39EBD3611}" type="slidenum">
              <a:rPr lang="es-MX" smtClean="0"/>
              <a:pPr/>
              <a:t>‹#›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Helvetic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Helvetic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Helvetic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hyperlink" Target="http://www.inegi.org.mx/prod_serv/contenidos/espanol/bvinegi/productos/censos/poblacion/2010/perfil_afro/702825050719.pdf" TargetMode="External"/><Relationship Id="rId2" Type="http://schemas.openxmlformats.org/officeDocument/2006/relationships/hyperlink" Target="http://www.inegi.org.mx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hyperlink" Target="http://www3.inegi.org.mx/sistemas/biblioteca/detalle.aspx?c=28097&amp;upc=702825050719&amp;s=est&amp;tg=0&amp;f=2&amp;cl=0&amp;pf=&amp;ef=0" TargetMode="Externa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roberto.ruiz@inegi.org.m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12.emf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1"/>
            <a:ext cx="9144000" cy="5589239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736318" y="404664"/>
            <a:ext cx="7738401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MX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Identificación estadística </a:t>
            </a:r>
          </a:p>
          <a:p>
            <a:pPr algn="ctr"/>
            <a:r>
              <a:rPr lang="es-MX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de la población </a:t>
            </a:r>
            <a:r>
              <a:rPr lang="es-MX" sz="4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afromexicana</a:t>
            </a:r>
            <a:r>
              <a:rPr lang="es-MX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 l="75505" t="41511" r="14069" b="31494"/>
          <a:stretch>
            <a:fillRect/>
          </a:stretch>
        </p:blipFill>
        <p:spPr bwMode="auto">
          <a:xfrm>
            <a:off x="4067944" y="1988840"/>
            <a:ext cx="1008111" cy="2088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 l="55399" t="42796" r="35665" b="31140"/>
          <a:stretch>
            <a:fillRect/>
          </a:stretch>
        </p:blipFill>
        <p:spPr bwMode="auto">
          <a:xfrm>
            <a:off x="2699792" y="3429000"/>
            <a:ext cx="936104" cy="2088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 l="65080" t="44304" r="24494" b="28701"/>
          <a:stretch>
            <a:fillRect/>
          </a:stretch>
        </p:blipFill>
        <p:spPr bwMode="auto">
          <a:xfrm>
            <a:off x="1259632" y="1988840"/>
            <a:ext cx="936000" cy="2088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 l="34547" t="41865" r="55772" b="31140"/>
          <a:stretch>
            <a:fillRect/>
          </a:stretch>
        </p:blipFill>
        <p:spPr bwMode="auto">
          <a:xfrm>
            <a:off x="6948264" y="1988840"/>
            <a:ext cx="936104" cy="2088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 l="44973" t="44658" r="45346" b="29278"/>
          <a:stretch>
            <a:fillRect/>
          </a:stretch>
        </p:blipFill>
        <p:spPr bwMode="auto">
          <a:xfrm>
            <a:off x="5508104" y="3429000"/>
            <a:ext cx="936104" cy="2088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268761"/>
            <a:ext cx="7344816" cy="410445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s-MX" sz="2200" dirty="0" smtClean="0"/>
              <a:t>La información contenida en este documento permite estimar la situación social de la población de las </a:t>
            </a:r>
            <a:r>
              <a:rPr lang="es-MX" sz="2200" b="1" dirty="0" smtClean="0"/>
              <a:t>localidades y municipios con presencia </a:t>
            </a:r>
            <a:r>
              <a:rPr lang="es-MX" sz="2200" b="1" dirty="0" err="1" smtClean="0"/>
              <a:t>afromexicana</a:t>
            </a:r>
            <a:r>
              <a:rPr lang="es-MX" sz="2200" dirty="0" smtClean="0"/>
              <a:t> y la brecha que guardan diversos indicadores respecto de los de las </a:t>
            </a:r>
            <a:r>
              <a:rPr lang="es-MX" sz="2200" b="1" dirty="0" smtClean="0"/>
              <a:t>otras localidades del entorno municipal sin presencia de </a:t>
            </a:r>
            <a:r>
              <a:rPr lang="es-MX" sz="2200" b="1" dirty="0" err="1" smtClean="0"/>
              <a:t>afromexicanos</a:t>
            </a:r>
            <a:r>
              <a:rPr lang="es-MX" sz="2200" dirty="0" smtClean="0"/>
              <a:t>, así como de los </a:t>
            </a:r>
            <a:r>
              <a:rPr lang="es-MX" sz="2200" b="1" dirty="0" smtClean="0"/>
              <a:t>habitantes que hablan lengua indígena del mismo municipio</a:t>
            </a:r>
            <a:r>
              <a:rPr lang="es-MX" sz="2200" dirty="0" smtClean="0"/>
              <a:t>. De esta manera, se trata de guardar </a:t>
            </a:r>
            <a:r>
              <a:rPr lang="es-MX" sz="2200" dirty="0" err="1" smtClean="0"/>
              <a:t>comparabilidad</a:t>
            </a:r>
            <a:r>
              <a:rPr lang="es-MX" sz="2200" dirty="0" smtClean="0"/>
              <a:t> entre las poblaciones pertenecientes a un mismo territorio.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MX" sz="2000" dirty="0" smtClean="0"/>
          </a:p>
          <a:p>
            <a:pPr marL="0" indent="0" algn="just">
              <a:spcBef>
                <a:spcPts val="0"/>
              </a:spcBef>
              <a:buNone/>
            </a:pPr>
            <a:endParaRPr lang="es-MX" sz="2000" dirty="0" smtClean="0"/>
          </a:p>
          <a:p>
            <a:pPr marL="0" indent="0" algn="just">
              <a:spcBef>
                <a:spcPts val="0"/>
              </a:spcBef>
              <a:buNone/>
            </a:pPr>
            <a:endParaRPr lang="es-MX" sz="2000" dirty="0" smtClean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51520" y="4515"/>
            <a:ext cx="8640960" cy="1143000"/>
          </a:xfrm>
        </p:spPr>
        <p:txBody>
          <a:bodyPr>
            <a:noAutofit/>
          </a:bodyPr>
          <a:lstStyle/>
          <a:p>
            <a:r>
              <a:rPr lang="es-MX" sz="2800" b="1" dirty="0" smtClean="0">
                <a:solidFill>
                  <a:schemeClr val="tx2">
                    <a:lumMod val="50000"/>
                  </a:schemeClr>
                </a:solidFill>
              </a:rPr>
              <a:t>Perfil </a:t>
            </a:r>
            <a:r>
              <a:rPr lang="es-MX" sz="2800" b="1" dirty="0" err="1" smtClean="0">
                <a:solidFill>
                  <a:schemeClr val="tx2">
                    <a:lumMod val="50000"/>
                  </a:schemeClr>
                </a:solidFill>
              </a:rPr>
              <a:t>sociodemográfico</a:t>
            </a:r>
            <a:r>
              <a:rPr lang="es-MX" sz="2800" b="1" dirty="0" smtClean="0">
                <a:solidFill>
                  <a:schemeClr val="tx2">
                    <a:lumMod val="50000"/>
                  </a:schemeClr>
                </a:solidFill>
              </a:rPr>
              <a:t> de localidades con presencia de población </a:t>
            </a:r>
            <a:r>
              <a:rPr lang="es-MX" sz="2800" b="1" dirty="0" err="1" smtClean="0">
                <a:solidFill>
                  <a:schemeClr val="tx2">
                    <a:lumMod val="50000"/>
                  </a:schemeClr>
                </a:solidFill>
              </a:rPr>
              <a:t>afromexicana</a:t>
            </a:r>
            <a:r>
              <a:rPr lang="es-MX" sz="2800" b="1" dirty="0" smtClean="0">
                <a:solidFill>
                  <a:schemeClr val="tx2">
                    <a:lumMod val="50000"/>
                  </a:schemeClr>
                </a:solidFill>
              </a:rPr>
              <a:t> de Oaxaca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b="1" dirty="0" smtClean="0">
                <a:solidFill>
                  <a:schemeClr val="tx2">
                    <a:lumMod val="50000"/>
                  </a:schemeClr>
                </a:solidFill>
              </a:rPr>
              <a:t>Algunos ejemplos</a:t>
            </a:r>
            <a:br>
              <a:rPr lang="es-MX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s-MX" b="1" dirty="0" smtClean="0">
                <a:solidFill>
                  <a:schemeClr val="tx2">
                    <a:lumMod val="50000"/>
                  </a:schemeClr>
                </a:solidFill>
              </a:rPr>
              <a:t>de su información</a:t>
            </a:r>
            <a:endParaRPr lang="es-MX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34547" t="13008" r="14069" b="6520"/>
          <a:stretch>
            <a:fillRect/>
          </a:stretch>
        </p:blipFill>
        <p:spPr bwMode="auto">
          <a:xfrm>
            <a:off x="3419872" y="2420888"/>
            <a:ext cx="2520280" cy="3157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/>
          </a:bodyPr>
          <a:lstStyle/>
          <a:p>
            <a:r>
              <a:rPr lang="es-MX" sz="3600" b="1" dirty="0" smtClean="0">
                <a:solidFill>
                  <a:schemeClr val="tx2">
                    <a:lumMod val="50000"/>
                  </a:schemeClr>
                </a:solidFill>
              </a:rPr>
              <a:t>Universo de estudio </a:t>
            </a:r>
            <a:endParaRPr lang="es-MX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007781"/>
            <a:ext cx="8229600" cy="149252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s-MX" sz="1800" dirty="0" smtClean="0"/>
              <a:t>El documento abarca la caracterización de las localidades de 17 municipios ubicados en distintas regiones del estado de Oaxaca; los que suman 520 localidades, de las cuales 106 tienen presencia de población </a:t>
            </a:r>
            <a:r>
              <a:rPr lang="es-MX" sz="1800" dirty="0" err="1" smtClean="0"/>
              <a:t>afromexicana</a:t>
            </a:r>
            <a:r>
              <a:rPr lang="es-MX" sz="1800" dirty="0" smtClean="0"/>
              <a:t> y cuentan con una población de casi 75 mil habitantes-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67544" y="2492896"/>
          <a:ext cx="8208912" cy="3312367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5007435"/>
                <a:gridCol w="1553591"/>
                <a:gridCol w="1647886"/>
              </a:tblGrid>
              <a:tr h="55271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1" u="none" strike="noStrike" dirty="0">
                          <a:latin typeface="Helvetica" pitchFamily="34" charset="0"/>
                          <a:cs typeface="Helvetica" pitchFamily="34" charset="0"/>
                        </a:rPr>
                        <a:t>Localidades 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76483" marR="8498" marT="84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>
                          <a:latin typeface="Helvetica" pitchFamily="34" charset="0"/>
                          <a:cs typeface="Helvetica" pitchFamily="34" charset="0"/>
                        </a:rPr>
                        <a:t>Localidades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498" marR="8498" marT="84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>
                          <a:latin typeface="Helvetica" pitchFamily="34" charset="0"/>
                          <a:cs typeface="Helvetica" pitchFamily="34" charset="0"/>
                        </a:rPr>
                        <a:t>Población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498" marR="8498" marT="8498" marB="0" anchor="ctr"/>
                </a:tc>
              </a:tr>
              <a:tr h="40081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latin typeface="Helvetica" pitchFamily="34" charset="0"/>
                          <a:cs typeface="Helvetica" pitchFamily="34" charset="0"/>
                        </a:rPr>
                        <a:t>Total de Oaxaca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76483" marR="8498" marT="84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kern="1200" dirty="0" smtClean="0">
                          <a:solidFill>
                            <a:schemeClr val="dk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10 496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498" marR="8498" marT="84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latin typeface="Helvetica" pitchFamily="34" charset="0"/>
                          <a:cs typeface="Helvetica" pitchFamily="34" charset="0"/>
                        </a:rPr>
                        <a:t>3 801 962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498" marR="8498" marT="8498" marB="0" anchor="ctr"/>
                </a:tc>
              </a:tr>
              <a:tr h="78628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1" u="none" strike="noStrike" dirty="0" smtClean="0">
                          <a:latin typeface="Helvetica" pitchFamily="34" charset="0"/>
                          <a:cs typeface="Helvetica" pitchFamily="34" charset="0"/>
                        </a:rPr>
                        <a:t>Municipios con presencia</a:t>
                      </a:r>
                      <a:r>
                        <a:rPr lang="es-MX" sz="1600" b="1" u="none" strike="noStrike" baseline="0" dirty="0" smtClean="0">
                          <a:latin typeface="Helvetica" pitchFamily="34" charset="0"/>
                          <a:cs typeface="Helvetica" pitchFamily="34" charset="0"/>
                        </a:rPr>
                        <a:t> de población </a:t>
                      </a:r>
                      <a:r>
                        <a:rPr lang="es-MX" sz="1600" b="1" u="none" strike="noStrike" baseline="0" dirty="0" err="1" smtClean="0">
                          <a:latin typeface="Helvetica" pitchFamily="34" charset="0"/>
                          <a:cs typeface="Helvetica" pitchFamily="34" charset="0"/>
                        </a:rPr>
                        <a:t>afromexicana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76483" marR="8498" marT="84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>
                          <a:latin typeface="Helvetica" pitchFamily="34" charset="0"/>
                          <a:cs typeface="Helvetica" pitchFamily="34" charset="0"/>
                        </a:rPr>
                        <a:t>520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498" marR="8498" marT="84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>
                          <a:latin typeface="Helvetica" pitchFamily="34" charset="0"/>
                          <a:cs typeface="Helvetica" pitchFamily="34" charset="0"/>
                        </a:rPr>
                        <a:t>215 107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498" marR="8498" marT="8498" marB="0" anchor="ctr"/>
                </a:tc>
              </a:tr>
              <a:tr h="786280">
                <a:tc>
                  <a:txBody>
                    <a:bodyPr/>
                    <a:lstStyle/>
                    <a:p>
                      <a:pPr lvl="1" algn="l" fontAlgn="ctr"/>
                      <a:r>
                        <a:rPr lang="es-MX" sz="1600" b="0" u="none" strike="noStrike" dirty="0">
                          <a:latin typeface="Helvetica" pitchFamily="34" charset="0"/>
                          <a:cs typeface="Helvetica" pitchFamily="34" charset="0"/>
                        </a:rPr>
                        <a:t>Localidades con presencia de población </a:t>
                      </a:r>
                      <a:r>
                        <a:rPr lang="es-MX" sz="1600" b="0" u="none" strike="noStrike" dirty="0" err="1">
                          <a:latin typeface="Helvetica" pitchFamily="34" charset="0"/>
                          <a:cs typeface="Helvetica" pitchFamily="34" charset="0"/>
                        </a:rPr>
                        <a:t>afromexicana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229450" marR="8498" marT="84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latin typeface="Helvetica" pitchFamily="34" charset="0"/>
                          <a:cs typeface="Helvetica" pitchFamily="34" charset="0"/>
                        </a:rPr>
                        <a:t>106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498" marR="8498" marT="84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latin typeface="Helvetica" pitchFamily="34" charset="0"/>
                          <a:cs typeface="Helvetica" pitchFamily="34" charset="0"/>
                        </a:rPr>
                        <a:t>74 525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498" marR="8498" marT="8498" marB="0" anchor="ctr"/>
                </a:tc>
              </a:tr>
              <a:tr h="786280">
                <a:tc>
                  <a:txBody>
                    <a:bodyPr/>
                    <a:lstStyle/>
                    <a:p>
                      <a:pPr lvl="1" algn="l" fontAlgn="ctr"/>
                      <a:r>
                        <a:rPr lang="es-MX" sz="1600" b="0" u="none" strike="noStrike" dirty="0">
                          <a:latin typeface="Helvetica" pitchFamily="34" charset="0"/>
                          <a:cs typeface="Helvetica" pitchFamily="34" charset="0"/>
                        </a:rPr>
                        <a:t>Localidades sin presencia de población </a:t>
                      </a:r>
                      <a:r>
                        <a:rPr lang="es-MX" sz="1600" b="0" u="none" strike="noStrike" dirty="0" err="1">
                          <a:latin typeface="Helvetica" pitchFamily="34" charset="0"/>
                          <a:cs typeface="Helvetica" pitchFamily="34" charset="0"/>
                        </a:rPr>
                        <a:t>afromexicana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229450" marR="8498" marT="84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latin typeface="Helvetica" pitchFamily="34" charset="0"/>
                          <a:cs typeface="Helvetica" pitchFamily="34" charset="0"/>
                        </a:rPr>
                        <a:t>414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498" marR="8498" marT="84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latin typeface="Helvetica" pitchFamily="34" charset="0"/>
                          <a:cs typeface="Helvetica" pitchFamily="34" charset="0"/>
                        </a:rPr>
                        <a:t>140 582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498" marR="8498" marT="8498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/>
          </a:bodyPr>
          <a:lstStyle/>
          <a:p>
            <a:r>
              <a:rPr lang="es-MX" sz="3600" b="1" dirty="0" smtClean="0">
                <a:solidFill>
                  <a:schemeClr val="tx2">
                    <a:lumMod val="50000"/>
                  </a:schemeClr>
                </a:solidFill>
              </a:rPr>
              <a:t>Tamaño y estructura de la población </a:t>
            </a:r>
            <a:endParaRPr lang="es-MX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007781"/>
            <a:ext cx="8229600" cy="1917163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s-MX" sz="1800" dirty="0" smtClean="0"/>
              <a:t>Las localidades </a:t>
            </a:r>
            <a:r>
              <a:rPr lang="es-MX" sz="1800" dirty="0" err="1" smtClean="0"/>
              <a:t>afromexicanas</a:t>
            </a:r>
            <a:r>
              <a:rPr lang="es-MX" sz="1800" dirty="0" smtClean="0"/>
              <a:t> muestran un estancamiento en su crecimiento poblacional en el periodo 2000-2010.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s-MX" sz="1800" dirty="0" smtClean="0"/>
              <a:t>La estructura por edad en estas localidades es semejante a la de Oaxaca en su conjunto con una población predominantemente joven (58.8%).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s-MX" sz="1800" dirty="0" smtClean="0"/>
              <a:t>La Relación hombre-mujer indica mayor presencia de varones, que en el total del estado de Oaxaca.</a:t>
            </a:r>
            <a:endParaRPr lang="es-MX" sz="1800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323528" y="3212975"/>
          <a:ext cx="8568952" cy="2304257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357871"/>
                <a:gridCol w="967222"/>
                <a:gridCol w="1307865"/>
                <a:gridCol w="653932"/>
                <a:gridCol w="799251"/>
                <a:gridCol w="726592"/>
                <a:gridCol w="799251"/>
                <a:gridCol w="799251"/>
                <a:gridCol w="1157717"/>
              </a:tblGrid>
              <a:tr h="49017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latin typeface="Helvetica" pitchFamily="34" charset="0"/>
                          <a:cs typeface="Helvetica" pitchFamily="34" charset="0"/>
                        </a:rPr>
                        <a:t>Oaxaca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498" marR="8498" marT="849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latin typeface="Helvetica" pitchFamily="34" charset="0"/>
                          <a:cs typeface="Helvetica" pitchFamily="34" charset="0"/>
                        </a:rPr>
                        <a:t>Población total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498" marR="8498" marT="849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latin typeface="Helvetica" pitchFamily="34" charset="0"/>
                          <a:cs typeface="Helvetica" pitchFamily="34" charset="0"/>
                        </a:rPr>
                        <a:t>Tasa de crecimiento (TC) </a:t>
                      </a:r>
                      <a:br>
                        <a:rPr lang="es-MX" sz="1400" b="1" u="none" strike="noStrike" dirty="0">
                          <a:latin typeface="Helvetica" pitchFamily="34" charset="0"/>
                          <a:cs typeface="Helvetica" pitchFamily="34" charset="0"/>
                        </a:rPr>
                      </a:br>
                      <a:r>
                        <a:rPr lang="es-MX" sz="1400" b="1" u="none" strike="noStrike" dirty="0">
                          <a:latin typeface="Helvetica" pitchFamily="34" charset="0"/>
                          <a:cs typeface="Helvetica" pitchFamily="34" charset="0"/>
                        </a:rPr>
                        <a:t>2000-2010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498" marR="8498" marT="8498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latin typeface="Helvetica" pitchFamily="34" charset="0"/>
                          <a:cs typeface="Helvetica" pitchFamily="34" charset="0"/>
                        </a:rPr>
                        <a:t>Grupos de </a:t>
                      </a:r>
                      <a:r>
                        <a:rPr lang="es-MX" sz="1400" b="1" u="none" strike="noStrike" dirty="0" smtClean="0">
                          <a:latin typeface="Helvetica" pitchFamily="34" charset="0"/>
                          <a:cs typeface="Helvetica" pitchFamily="34" charset="0"/>
                        </a:rPr>
                        <a:t>edad</a:t>
                      </a:r>
                    </a:p>
                    <a:p>
                      <a:pPr algn="ctr" fontAlgn="ctr"/>
                      <a:r>
                        <a:rPr lang="es-MX" sz="1400" b="1" u="none" strike="noStrike" dirty="0" smtClean="0">
                          <a:latin typeface="Helvetica" pitchFamily="34" charset="0"/>
                          <a:cs typeface="Helvetica" pitchFamily="34" charset="0"/>
                        </a:rPr>
                        <a:t>(Porcentaje)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498" marR="8498" marT="8498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latin typeface="Helvetica" pitchFamily="34" charset="0"/>
                          <a:cs typeface="Helvetica" pitchFamily="34" charset="0"/>
                        </a:rPr>
                        <a:t>Relación hombre-mujer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498" marR="8498" marT="849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latin typeface="Helvetica" pitchFamily="34" charset="0"/>
                          <a:cs typeface="Helvetica" pitchFamily="34" charset="0"/>
                        </a:rPr>
                        <a:t>Razón de dependencia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498" marR="8498" marT="8498" marB="0" anchor="ctr"/>
                </a:tc>
              </a:tr>
              <a:tr h="59342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latin typeface="Helvetica" pitchFamily="34" charset="0"/>
                          <a:cs typeface="Helvetica" pitchFamily="34" charset="0"/>
                        </a:rPr>
                        <a:t>0 a 14 años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498" marR="8498" marT="84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latin typeface="Helvetica" pitchFamily="34" charset="0"/>
                          <a:cs typeface="Helvetica" pitchFamily="34" charset="0"/>
                        </a:rPr>
                        <a:t>15 a 29 años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498" marR="8498" marT="84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latin typeface="Helvetica" pitchFamily="34" charset="0"/>
                          <a:cs typeface="Helvetica" pitchFamily="34" charset="0"/>
                        </a:rPr>
                        <a:t>30 a 59 años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498" marR="8498" marT="84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latin typeface="Helvetica" pitchFamily="34" charset="0"/>
                          <a:cs typeface="Helvetica" pitchFamily="34" charset="0"/>
                        </a:rPr>
                        <a:t>60 años y más 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498" marR="8498" marT="8498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901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latin typeface="Helvetica" pitchFamily="34" charset="0"/>
                          <a:cs typeface="Helvetica" pitchFamily="34" charset="0"/>
                        </a:rPr>
                        <a:t>Total de la entidad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498" marR="8498" marT="849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600" u="none" strike="noStrike">
                          <a:latin typeface="Helvetica" pitchFamily="34" charset="0"/>
                          <a:cs typeface="Helvetica" pitchFamily="34" charset="0"/>
                        </a:rPr>
                        <a:t>3 801 962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498" marR="8498" marT="84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latin typeface="Helvetica" pitchFamily="34" charset="0"/>
                          <a:cs typeface="Helvetica" pitchFamily="34" charset="0"/>
                        </a:rPr>
                        <a:t>1.0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498" marR="8498" marT="84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latin typeface="Helvetica" pitchFamily="34" charset="0"/>
                          <a:cs typeface="Helvetica" pitchFamily="34" charset="0"/>
                        </a:rPr>
                        <a:t>31.2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498" marR="8498" marT="84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latin typeface="Helvetica" pitchFamily="34" charset="0"/>
                          <a:cs typeface="Helvetica" pitchFamily="34" charset="0"/>
                        </a:rPr>
                        <a:t>26.0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498" marR="8498" marT="84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latin typeface="Helvetica" pitchFamily="34" charset="0"/>
                          <a:cs typeface="Helvetica" pitchFamily="34" charset="0"/>
                        </a:rPr>
                        <a:t>31.5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498" marR="8498" marT="84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latin typeface="Helvetica" pitchFamily="34" charset="0"/>
                          <a:cs typeface="Helvetica" pitchFamily="34" charset="0"/>
                        </a:rPr>
                        <a:t>10.7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498" marR="8498" marT="84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latin typeface="Helvetica" pitchFamily="34" charset="0"/>
                          <a:cs typeface="Helvetica" pitchFamily="34" charset="0"/>
                        </a:rPr>
                        <a:t>91.7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498" marR="8498" marT="84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latin typeface="Helvetica" pitchFamily="34" charset="0"/>
                          <a:cs typeface="Helvetica" pitchFamily="34" charset="0"/>
                        </a:rPr>
                        <a:t>64.6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498" marR="8498" marT="8498" marB="0" anchor="ctr"/>
                </a:tc>
              </a:tr>
              <a:tr h="73048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latin typeface="Helvetica" pitchFamily="34" charset="0"/>
                          <a:cs typeface="Helvetica" pitchFamily="34" charset="0"/>
                        </a:rPr>
                        <a:t>Localidades con presencia </a:t>
                      </a:r>
                      <a:r>
                        <a:rPr lang="es-MX" sz="1400" u="none" strike="noStrike" dirty="0" err="1">
                          <a:latin typeface="Helvetica" pitchFamily="34" charset="0"/>
                          <a:cs typeface="Helvetica" pitchFamily="34" charset="0"/>
                        </a:rPr>
                        <a:t>afromexicana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498" marR="8498" marT="849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600" u="none" strike="noStrike" dirty="0">
                          <a:latin typeface="Helvetica" pitchFamily="34" charset="0"/>
                          <a:cs typeface="Helvetica" pitchFamily="34" charset="0"/>
                        </a:rPr>
                        <a:t> 74 525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498" marR="8498" marT="84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latin typeface="Helvetica" pitchFamily="34" charset="0"/>
                          <a:cs typeface="Helvetica" pitchFamily="34" charset="0"/>
                        </a:rPr>
                        <a:t>0.2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498" marR="8498" marT="84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latin typeface="Helvetica" pitchFamily="34" charset="0"/>
                          <a:cs typeface="Helvetica" pitchFamily="34" charset="0"/>
                        </a:rPr>
                        <a:t>32.3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498" marR="8498" marT="84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latin typeface="Helvetica" pitchFamily="34" charset="0"/>
                          <a:cs typeface="Helvetica" pitchFamily="34" charset="0"/>
                        </a:rPr>
                        <a:t>26.5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498" marR="8498" marT="84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latin typeface="Helvetica" pitchFamily="34" charset="0"/>
                          <a:cs typeface="Helvetica" pitchFamily="34" charset="0"/>
                        </a:rPr>
                        <a:t>30.4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498" marR="8498" marT="84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latin typeface="Helvetica" pitchFamily="34" charset="0"/>
                          <a:cs typeface="Helvetica" pitchFamily="34" charset="0"/>
                        </a:rPr>
                        <a:t>10.6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498" marR="8498" marT="84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latin typeface="Helvetica" pitchFamily="34" charset="0"/>
                          <a:cs typeface="Helvetica" pitchFamily="34" charset="0"/>
                        </a:rPr>
                        <a:t>96.6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498" marR="8498" marT="84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latin typeface="Helvetica" pitchFamily="34" charset="0"/>
                          <a:cs typeface="Helvetica" pitchFamily="34" charset="0"/>
                        </a:rPr>
                        <a:t>66.9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498" marR="8498" marT="8498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467544" y="1007781"/>
            <a:ext cx="8229600" cy="5707367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s-MX" sz="1800" dirty="0" smtClean="0"/>
              <a:t>La composición por edad y sexo indica que las localidades con presencia </a:t>
            </a:r>
            <a:r>
              <a:rPr lang="es-MX" sz="1800" dirty="0" err="1" smtClean="0"/>
              <a:t>afromexicana</a:t>
            </a:r>
            <a:r>
              <a:rPr lang="es-MX" sz="1800" dirty="0" smtClean="0"/>
              <a:t> tienen, en términos relativos, más población joven (14 a 19 años) que el conjunto de Oaxaca, y que se reduce de manera notable, sobre todo en hombres, en el grupo de 20 a los 39 años. </a:t>
            </a:r>
            <a:endParaRPr lang="es-MX" sz="18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/>
          </a:bodyPr>
          <a:lstStyle/>
          <a:p>
            <a:r>
              <a:rPr lang="es-MX" sz="3600" b="1" dirty="0" smtClean="0">
                <a:solidFill>
                  <a:schemeClr val="tx2">
                    <a:lumMod val="50000"/>
                  </a:schemeClr>
                </a:solidFill>
              </a:rPr>
              <a:t>Estructura de la población </a:t>
            </a:r>
            <a:endParaRPr lang="es-MX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455892" y="2238378"/>
            <a:ext cx="7402256" cy="4405332"/>
            <a:chOff x="1214414" y="2214554"/>
            <a:chExt cx="7402256" cy="440533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b="12735"/>
            <a:stretch>
              <a:fillRect/>
            </a:stretch>
          </p:blipFill>
          <p:spPr bwMode="auto">
            <a:xfrm>
              <a:off x="1214414" y="2214554"/>
              <a:ext cx="6610350" cy="4405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3006445" y="962047"/>
              <a:ext cx="3924300" cy="729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85852" y="2643182"/>
              <a:ext cx="830263" cy="3897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 l="64357" r="25352" b="19513"/>
          <a:stretch>
            <a:fillRect/>
          </a:stretch>
        </p:blipFill>
        <p:spPr bwMode="auto">
          <a:xfrm>
            <a:off x="6516216" y="3357562"/>
            <a:ext cx="75395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 cstate="print"/>
          <a:srcRect l="3771" r="84528" b="31011"/>
          <a:stretch>
            <a:fillRect/>
          </a:stretch>
        </p:blipFill>
        <p:spPr bwMode="auto">
          <a:xfrm>
            <a:off x="6300192" y="2564904"/>
            <a:ext cx="85725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CuadroTexto"/>
          <p:cNvSpPr txBox="1"/>
          <p:nvPr/>
        </p:nvSpPr>
        <p:spPr>
          <a:xfrm>
            <a:off x="7164288" y="2689175"/>
            <a:ext cx="1714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latin typeface="Helvetica" pitchFamily="34" charset="0"/>
                <a:cs typeface="Helvetica" pitchFamily="34" charset="0"/>
              </a:rPr>
              <a:t>Localidades afro</a:t>
            </a:r>
            <a:endParaRPr lang="es-MX" sz="14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249976" y="3500438"/>
            <a:ext cx="1714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latin typeface="Helvetica" pitchFamily="34" charset="0"/>
                <a:cs typeface="Helvetica" pitchFamily="34" charset="0"/>
              </a:rPr>
              <a:t>Oaxaca</a:t>
            </a:r>
            <a:endParaRPr lang="es-MX" sz="1400" dirty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2532"/>
            <a:ext cx="8229600" cy="836712"/>
          </a:xfrm>
        </p:spPr>
        <p:txBody>
          <a:bodyPr>
            <a:normAutofit/>
          </a:bodyPr>
          <a:lstStyle/>
          <a:p>
            <a:r>
              <a:rPr lang="es-MX" sz="3600" b="1" dirty="0" smtClean="0">
                <a:solidFill>
                  <a:schemeClr val="tx2">
                    <a:lumMod val="50000"/>
                  </a:schemeClr>
                </a:solidFill>
              </a:rPr>
              <a:t>Migración</a:t>
            </a:r>
            <a:endParaRPr lang="es-MX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216024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s-MX" sz="1800" dirty="0" smtClean="0"/>
              <a:t>En Oaxaca 6.6% de su población nació en otra entidad federativa; esta medida de la migración es mayor en las localidades con presencia de población </a:t>
            </a:r>
            <a:r>
              <a:rPr lang="es-MX" sz="1800" dirty="0" err="1" smtClean="0"/>
              <a:t>afromexicana</a:t>
            </a:r>
            <a:r>
              <a:rPr lang="es-MX" sz="1800" dirty="0" smtClean="0"/>
              <a:t> (10.5%). Por otro lado, la  migración reciente, valorada a partir del lugar de residencia 5 años antes del momento del Censo, indica que las localidades con población </a:t>
            </a:r>
            <a:r>
              <a:rPr lang="es-MX" sz="1800" dirty="0" err="1" smtClean="0"/>
              <a:t>afromexicana</a:t>
            </a:r>
            <a:r>
              <a:rPr lang="es-MX" sz="1800" dirty="0" smtClean="0"/>
              <a:t> tienen 2.7% de personas de 5 y más años de edad que en junio de 2005 vivían en otra entidad, valor igualmente mayor que el del conjunto de la entidad.</a:t>
            </a:r>
            <a:endParaRPr lang="es-MX" sz="18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500034" y="3286124"/>
          <a:ext cx="8001057" cy="132472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149188"/>
                <a:gridCol w="934431"/>
                <a:gridCol w="513936"/>
                <a:gridCol w="934431"/>
                <a:gridCol w="548976"/>
                <a:gridCol w="934431"/>
                <a:gridCol w="502257"/>
                <a:gridCol w="934431"/>
                <a:gridCol w="548976"/>
              </a:tblGrid>
              <a:tr h="17824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latin typeface="Helvetica" pitchFamily="34" charset="0"/>
                          <a:cs typeface="Helvetica" pitchFamily="34" charset="0"/>
                        </a:rPr>
                        <a:t>Oaxaca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912" marR="8912" marT="8912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latin typeface="Helvetica" pitchFamily="34" charset="0"/>
                          <a:cs typeface="Helvetica" pitchFamily="34" charset="0"/>
                        </a:rPr>
                        <a:t>Lugar de nacimiento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912" marR="8912" marT="8912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>
                          <a:latin typeface="Helvetica" pitchFamily="34" charset="0"/>
                          <a:cs typeface="Helvetica" pitchFamily="34" charset="0"/>
                        </a:rPr>
                        <a:t>Residencia en junio de 2005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912" marR="8912" marT="8912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7824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latin typeface="Helvetica" pitchFamily="34" charset="0"/>
                          <a:cs typeface="Helvetica" pitchFamily="34" charset="0"/>
                        </a:rPr>
                        <a:t>En la entidad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912" marR="8912" marT="8912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latin typeface="Helvetica" pitchFamily="34" charset="0"/>
                          <a:cs typeface="Helvetica" pitchFamily="34" charset="0"/>
                        </a:rPr>
                        <a:t>En otra entidad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912" marR="8912" marT="8912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latin typeface="Helvetica" pitchFamily="34" charset="0"/>
                          <a:cs typeface="Helvetica" pitchFamily="34" charset="0"/>
                        </a:rPr>
                        <a:t>En la entidad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912" marR="8912" marT="8912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latin typeface="Helvetica" pitchFamily="34" charset="0"/>
                          <a:cs typeface="Helvetica" pitchFamily="34" charset="0"/>
                        </a:rPr>
                        <a:t>En otra entidad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912" marR="8912" marT="8912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7824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latin typeface="Helvetica" pitchFamily="34" charset="0"/>
                          <a:cs typeface="Helvetica" pitchFamily="34" charset="0"/>
                        </a:rPr>
                        <a:t>Absoluto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912" marR="8912" marT="89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latin typeface="Helvetica" pitchFamily="34" charset="0"/>
                          <a:cs typeface="Helvetica" pitchFamily="34" charset="0"/>
                        </a:rPr>
                        <a:t>%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912" marR="8912" marT="89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latin typeface="Helvetica" pitchFamily="34" charset="0"/>
                          <a:cs typeface="Helvetica" pitchFamily="34" charset="0"/>
                        </a:rPr>
                        <a:t>Absoluto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912" marR="8912" marT="89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latin typeface="Helvetica" pitchFamily="34" charset="0"/>
                          <a:cs typeface="Helvetica" pitchFamily="34" charset="0"/>
                        </a:rPr>
                        <a:t>%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912" marR="8912" marT="89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latin typeface="Helvetica" pitchFamily="34" charset="0"/>
                          <a:cs typeface="Helvetica" pitchFamily="34" charset="0"/>
                        </a:rPr>
                        <a:t>Absoluto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912" marR="8912" marT="89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latin typeface="Helvetica" pitchFamily="34" charset="0"/>
                          <a:cs typeface="Helvetica" pitchFamily="34" charset="0"/>
                        </a:rPr>
                        <a:t>%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912" marR="8912" marT="89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latin typeface="Helvetica" pitchFamily="34" charset="0"/>
                          <a:cs typeface="Helvetica" pitchFamily="34" charset="0"/>
                        </a:rPr>
                        <a:t>Absoluto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912" marR="8912" marT="89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latin typeface="Helvetica" pitchFamily="34" charset="0"/>
                          <a:cs typeface="Helvetica" pitchFamily="34" charset="0"/>
                        </a:rPr>
                        <a:t>%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912" marR="8912" marT="8912" marB="0" anchor="ctr"/>
                </a:tc>
              </a:tr>
              <a:tr h="17824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latin typeface="Helvetica" pitchFamily="34" charset="0"/>
                          <a:cs typeface="Helvetica" pitchFamily="34" charset="0"/>
                        </a:rPr>
                        <a:t>Total de la entidad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912" marR="8912" marT="89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latin typeface="Helvetica" pitchFamily="34" charset="0"/>
                          <a:cs typeface="Helvetica" pitchFamily="34" charset="0"/>
                        </a:rPr>
                        <a:t>3 507 664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912" marR="8912" marT="89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latin typeface="Helvetica" pitchFamily="34" charset="0"/>
                          <a:cs typeface="Helvetica" pitchFamily="34" charset="0"/>
                        </a:rPr>
                        <a:t>92.3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912" marR="8912" marT="89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latin typeface="Helvetica" pitchFamily="34" charset="0"/>
                          <a:cs typeface="Helvetica" pitchFamily="34" charset="0"/>
                        </a:rPr>
                        <a:t> 249 076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912" marR="8912" marT="89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latin typeface="Helvetica" pitchFamily="34" charset="0"/>
                          <a:cs typeface="Helvetica" pitchFamily="34" charset="0"/>
                        </a:rPr>
                        <a:t>6.6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912" marR="8912" marT="89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latin typeface="Helvetica" pitchFamily="34" charset="0"/>
                          <a:cs typeface="Helvetica" pitchFamily="34" charset="0"/>
                        </a:rPr>
                        <a:t>3 265 798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912" marR="8912" marT="89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latin typeface="Helvetica" pitchFamily="34" charset="0"/>
                          <a:cs typeface="Helvetica" pitchFamily="34" charset="0"/>
                        </a:rPr>
                        <a:t>95.9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912" marR="8912" marT="89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latin typeface="Helvetica" pitchFamily="34" charset="0"/>
                          <a:cs typeface="Helvetica" pitchFamily="34" charset="0"/>
                        </a:rPr>
                        <a:t> 84 534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912" marR="8912" marT="89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latin typeface="Helvetica" pitchFamily="34" charset="0"/>
                          <a:cs typeface="Helvetica" pitchFamily="34" charset="0"/>
                        </a:rPr>
                        <a:t>2.2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912" marR="8912" marT="8912" marB="0" anchor="ctr"/>
                </a:tc>
              </a:tr>
              <a:tr h="30301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latin typeface="Helvetica" pitchFamily="34" charset="0"/>
                          <a:cs typeface="Helvetica" pitchFamily="34" charset="0"/>
                        </a:rPr>
                        <a:t>Localidades con presencia afromexicana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912" marR="8912" marT="89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latin typeface="Helvetica" pitchFamily="34" charset="0"/>
                          <a:cs typeface="Helvetica" pitchFamily="34" charset="0"/>
                        </a:rPr>
                        <a:t> 65 598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912" marR="8912" marT="89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latin typeface="Helvetica" pitchFamily="34" charset="0"/>
                          <a:cs typeface="Helvetica" pitchFamily="34" charset="0"/>
                        </a:rPr>
                        <a:t>88.0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912" marR="8912" marT="89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latin typeface="Helvetica" pitchFamily="34" charset="0"/>
                          <a:cs typeface="Helvetica" pitchFamily="34" charset="0"/>
                        </a:rPr>
                        <a:t> 7 841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912" marR="8912" marT="89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latin typeface="Helvetica" pitchFamily="34" charset="0"/>
                          <a:cs typeface="Helvetica" pitchFamily="34" charset="0"/>
                        </a:rPr>
                        <a:t>10.5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912" marR="8912" marT="89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latin typeface="Helvetica" pitchFamily="34" charset="0"/>
                          <a:cs typeface="Helvetica" pitchFamily="34" charset="0"/>
                        </a:rPr>
                        <a:t> 63 250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912" marR="8912" marT="89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latin typeface="Helvetica" pitchFamily="34" charset="0"/>
                          <a:cs typeface="Helvetica" pitchFamily="34" charset="0"/>
                        </a:rPr>
                        <a:t>94.1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912" marR="8912" marT="89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latin typeface="Helvetica" pitchFamily="34" charset="0"/>
                          <a:cs typeface="Helvetica" pitchFamily="34" charset="0"/>
                        </a:rPr>
                        <a:t> 1 797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912" marR="8912" marT="89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latin typeface="Helvetica" pitchFamily="34" charset="0"/>
                          <a:cs typeface="Helvetica" pitchFamily="34" charset="0"/>
                        </a:rPr>
                        <a:t>2.7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912" marR="8912" marT="8912" marB="0" anchor="ctr"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500034" y="4670742"/>
          <a:ext cx="8001057" cy="862352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149188"/>
                <a:gridCol w="934431"/>
                <a:gridCol w="513936"/>
                <a:gridCol w="934431"/>
                <a:gridCol w="548976"/>
                <a:gridCol w="934431"/>
                <a:gridCol w="502257"/>
                <a:gridCol w="934431"/>
                <a:gridCol w="548976"/>
              </a:tblGrid>
              <a:tr h="71298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latin typeface="Helvetica" pitchFamily="34" charset="0"/>
                          <a:cs typeface="Helvetica" pitchFamily="34" charset="0"/>
                        </a:rPr>
                        <a:t>Población Hablante de Lengua Indígena (HLI) en municipios con presencia </a:t>
                      </a:r>
                      <a:r>
                        <a:rPr lang="es-MX" sz="1400" u="none" strike="noStrike" dirty="0" err="1">
                          <a:latin typeface="Helvetica" pitchFamily="34" charset="0"/>
                          <a:cs typeface="Helvetica" pitchFamily="34" charset="0"/>
                        </a:rPr>
                        <a:t>afromexicana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912" marR="8912" marT="89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latin typeface="Helvetica" pitchFamily="34" charset="0"/>
                          <a:cs typeface="Helvetica" pitchFamily="34" charset="0"/>
                        </a:rPr>
                        <a:t> 28 150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912" marR="8912" marT="891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latin typeface="Helvetica" pitchFamily="34" charset="0"/>
                          <a:cs typeface="Helvetica" pitchFamily="34" charset="0"/>
                        </a:rPr>
                        <a:t>96.5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912" marR="8912" marT="891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latin typeface="Helvetica" pitchFamily="34" charset="0"/>
                          <a:cs typeface="Helvetica" pitchFamily="34" charset="0"/>
                        </a:rPr>
                        <a:t>954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912" marR="8912" marT="891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latin typeface="Helvetica" pitchFamily="34" charset="0"/>
                          <a:cs typeface="Helvetica" pitchFamily="34" charset="0"/>
                        </a:rPr>
                        <a:t>3.3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912" marR="8912" marT="89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latin typeface="Helvetica" pitchFamily="34" charset="0"/>
                          <a:cs typeface="Helvetica" pitchFamily="34" charset="0"/>
                        </a:rPr>
                        <a:t> 27 928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912" marR="8912" marT="891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latin typeface="Helvetica" pitchFamily="34" charset="0"/>
                          <a:cs typeface="Helvetica" pitchFamily="34" charset="0"/>
                        </a:rPr>
                        <a:t>97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912" marR="8912" marT="891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latin typeface="Helvetica" pitchFamily="34" charset="0"/>
                          <a:cs typeface="Helvetica" pitchFamily="34" charset="0"/>
                        </a:rPr>
                        <a:t>506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912" marR="8912" marT="891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latin typeface="Helvetica" pitchFamily="34" charset="0"/>
                          <a:cs typeface="Helvetica" pitchFamily="34" charset="0"/>
                        </a:rPr>
                        <a:t>1.8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912" marR="8912" marT="8912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36104"/>
          </a:xfrm>
        </p:spPr>
        <p:txBody>
          <a:bodyPr>
            <a:normAutofit/>
          </a:bodyPr>
          <a:lstStyle/>
          <a:p>
            <a:r>
              <a:rPr lang="es-MX" sz="3600" b="1" dirty="0" smtClean="0">
                <a:solidFill>
                  <a:schemeClr val="tx2">
                    <a:lumMod val="50000"/>
                  </a:schemeClr>
                </a:solidFill>
              </a:rPr>
              <a:t>Fecundidad</a:t>
            </a:r>
            <a:endParaRPr lang="es-MX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1872208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s-MX" sz="1900" dirty="0" smtClean="0"/>
              <a:t>En las localidades </a:t>
            </a:r>
            <a:r>
              <a:rPr lang="es-MX" sz="1900" dirty="0" err="1" smtClean="0"/>
              <a:t>afromexicanas</a:t>
            </a:r>
            <a:r>
              <a:rPr lang="es-MX" sz="1900" dirty="0" smtClean="0"/>
              <a:t> las  mujeres de 15 a 49 años tienen niveles de fecundidad ligeramente superiores a las del conjunto del estado de Oaxaca, pero inferiores al de las mujeres indígenas que viven en los mismos municipios.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s-MX" sz="1900" dirty="0" smtClean="0"/>
              <a:t>Desde luego los niveles de fecundidad de las mujeres sin escolaridad o con primaria, son bastante más altos que las que alcanzaron </a:t>
            </a:r>
            <a:r>
              <a:rPr lang="es-MX" sz="1900" dirty="0" err="1" smtClean="0"/>
              <a:t>posprimaria</a:t>
            </a:r>
            <a:r>
              <a:rPr lang="es-MX" sz="1900" dirty="0" smtClean="0"/>
              <a:t>, en los tres ámbitos. </a:t>
            </a:r>
            <a:endParaRPr lang="es-MX" sz="1900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971600" y="3140967"/>
          <a:ext cx="7056784" cy="1841167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570434"/>
                <a:gridCol w="1029968"/>
                <a:gridCol w="1224135"/>
                <a:gridCol w="1080119"/>
                <a:gridCol w="1152128"/>
              </a:tblGrid>
              <a:tr h="58725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latin typeface="Helvetica" pitchFamily="34" charset="0"/>
                          <a:cs typeface="Helvetica" pitchFamily="34" charset="0"/>
                        </a:rPr>
                        <a:t>Oaxaca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7951" marR="7951" marT="7951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latin typeface="Helvetica" pitchFamily="34" charset="0"/>
                          <a:cs typeface="Helvetica" pitchFamily="34" charset="0"/>
                        </a:rPr>
                        <a:t>Promedio de hijos nacidos vivos de las </a:t>
                      </a:r>
                      <a:r>
                        <a:rPr lang="es-MX" sz="1400" b="1" u="none" strike="noStrike" dirty="0" smtClean="0">
                          <a:latin typeface="Helvetica" pitchFamily="34" charset="0"/>
                          <a:cs typeface="Helvetica" pitchFamily="34" charset="0"/>
                        </a:rPr>
                        <a:t>mujeres</a:t>
                      </a:r>
                    </a:p>
                    <a:p>
                      <a:pPr algn="ctr" fontAlgn="ctr"/>
                      <a:r>
                        <a:rPr lang="es-MX" sz="1400" b="1" u="none" strike="noStrike" dirty="0" smtClean="0">
                          <a:latin typeface="Helvetica" pitchFamily="34" charset="0"/>
                          <a:cs typeface="Helvetica" pitchFamily="34" charset="0"/>
                        </a:rPr>
                        <a:t>de </a:t>
                      </a:r>
                      <a:r>
                        <a:rPr lang="es-MX" sz="1400" b="1" u="none" strike="noStrike" dirty="0">
                          <a:latin typeface="Helvetica" pitchFamily="34" charset="0"/>
                          <a:cs typeface="Helvetica" pitchFamily="34" charset="0"/>
                        </a:rPr>
                        <a:t>15 a 49 años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7951" marR="7951" marT="7951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7951" marR="7951" marT="7951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7058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latin typeface="Helvetica" pitchFamily="34" charset="0"/>
                          <a:cs typeface="Helvetica" pitchFamily="34" charset="0"/>
                        </a:rPr>
                        <a:t>Total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latin typeface="Helvetica" pitchFamily="34" charset="0"/>
                          <a:cs typeface="Helvetica" pitchFamily="34" charset="0"/>
                        </a:rPr>
                        <a:t>Sin escolaridad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latin typeface="Helvetica" pitchFamily="34" charset="0"/>
                          <a:cs typeface="Helvetica" pitchFamily="34" charset="0"/>
                        </a:rPr>
                        <a:t>Primaria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 err="1">
                          <a:latin typeface="Helvetica" pitchFamily="34" charset="0"/>
                          <a:cs typeface="Helvetica" pitchFamily="34" charset="0"/>
                        </a:rPr>
                        <a:t>Posprimaria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7951" marR="7951" marT="7951" marB="0" anchor="ctr"/>
                </a:tc>
              </a:tr>
              <a:tr h="27936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latin typeface="Helvetica" pitchFamily="34" charset="0"/>
                          <a:cs typeface="Helvetica" pitchFamily="34" charset="0"/>
                        </a:rPr>
                        <a:t>Total de la entidad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u="none" strike="noStrike" dirty="0">
                          <a:latin typeface="Helvetica" pitchFamily="34" charset="0"/>
                          <a:cs typeface="Helvetica" pitchFamily="34" charset="0"/>
                        </a:rPr>
                        <a:t>1.9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u="none" strike="noStrike">
                          <a:latin typeface="Helvetica" pitchFamily="34" charset="0"/>
                          <a:cs typeface="Helvetica" pitchFamily="34" charset="0"/>
                        </a:rPr>
                        <a:t>3.8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u="none" strike="noStrike">
                          <a:latin typeface="Helvetica" pitchFamily="34" charset="0"/>
                          <a:cs typeface="Helvetica" pitchFamily="34" charset="0"/>
                        </a:rPr>
                        <a:t>2.8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u="none" strike="noStrike" dirty="0">
                          <a:latin typeface="Helvetica" pitchFamily="34" charset="0"/>
                          <a:cs typeface="Helvetica" pitchFamily="34" charset="0"/>
                        </a:rPr>
                        <a:t>1.1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7951" marR="7951" marT="7951" marB="0" anchor="ctr"/>
                </a:tc>
              </a:tr>
              <a:tr h="47058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latin typeface="Helvetica" pitchFamily="34" charset="0"/>
                          <a:cs typeface="Helvetica" pitchFamily="34" charset="0"/>
                        </a:rPr>
                        <a:t>Localidades con presencia </a:t>
                      </a:r>
                      <a:r>
                        <a:rPr lang="es-MX" sz="1400" u="none" strike="noStrike" dirty="0" err="1">
                          <a:latin typeface="Helvetica" pitchFamily="34" charset="0"/>
                          <a:cs typeface="Helvetica" pitchFamily="34" charset="0"/>
                        </a:rPr>
                        <a:t>afromexicana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u="none" strike="noStrike" dirty="0">
                          <a:latin typeface="Helvetica" pitchFamily="34" charset="0"/>
                          <a:cs typeface="Helvetica" pitchFamily="34" charset="0"/>
                        </a:rPr>
                        <a:t>2.1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u="none" strike="noStrike" dirty="0">
                          <a:latin typeface="Helvetica" pitchFamily="34" charset="0"/>
                          <a:cs typeface="Helvetica" pitchFamily="34" charset="0"/>
                        </a:rPr>
                        <a:t>4.0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u="none" strike="noStrike" dirty="0">
                          <a:latin typeface="Helvetica" pitchFamily="34" charset="0"/>
                          <a:cs typeface="Helvetica" pitchFamily="34" charset="0"/>
                        </a:rPr>
                        <a:t>3.2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u="none" strike="noStrike" dirty="0">
                          <a:latin typeface="Helvetica" pitchFamily="34" charset="0"/>
                          <a:cs typeface="Helvetica" pitchFamily="34" charset="0"/>
                        </a:rPr>
                        <a:t>1.2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7951" marR="7951" marT="7951" marB="0" anchor="ctr"/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971600" y="4981821"/>
          <a:ext cx="7056785" cy="895451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570434"/>
                <a:gridCol w="1029967"/>
                <a:gridCol w="1224135"/>
                <a:gridCol w="1080121"/>
                <a:gridCol w="1152128"/>
              </a:tblGrid>
              <a:tr h="89545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 smtClean="0">
                          <a:latin typeface="Helvetica" pitchFamily="34" charset="0"/>
                          <a:cs typeface="Helvetica" pitchFamily="34" charset="0"/>
                        </a:rPr>
                        <a:t>Mujeres hablantes </a:t>
                      </a:r>
                      <a:r>
                        <a:rPr lang="es-MX" sz="1400" u="none" strike="noStrike" dirty="0">
                          <a:latin typeface="Helvetica" pitchFamily="34" charset="0"/>
                          <a:cs typeface="Helvetica" pitchFamily="34" charset="0"/>
                        </a:rPr>
                        <a:t>de </a:t>
                      </a:r>
                      <a:r>
                        <a:rPr lang="es-MX" sz="1400" u="none" strike="noStrike" dirty="0" smtClean="0">
                          <a:latin typeface="Helvetica" pitchFamily="34" charset="0"/>
                          <a:cs typeface="Helvetica" pitchFamily="34" charset="0"/>
                        </a:rPr>
                        <a:t>lengua </a:t>
                      </a:r>
                      <a:r>
                        <a:rPr lang="es-MX" sz="1400" u="none" strike="noStrike" dirty="0">
                          <a:latin typeface="Helvetica" pitchFamily="34" charset="0"/>
                          <a:cs typeface="Helvetica" pitchFamily="34" charset="0"/>
                        </a:rPr>
                        <a:t>Indígena </a:t>
                      </a:r>
                      <a:r>
                        <a:rPr lang="es-MX" sz="1400" u="none" strike="noStrike" dirty="0" smtClean="0">
                          <a:latin typeface="Helvetica" pitchFamily="34" charset="0"/>
                          <a:cs typeface="Helvetica" pitchFamily="34" charset="0"/>
                        </a:rPr>
                        <a:t>en </a:t>
                      </a:r>
                      <a:r>
                        <a:rPr lang="es-MX" sz="1400" u="none" strike="noStrike" dirty="0">
                          <a:latin typeface="Helvetica" pitchFamily="34" charset="0"/>
                          <a:cs typeface="Helvetica" pitchFamily="34" charset="0"/>
                        </a:rPr>
                        <a:t>municipios con presencia </a:t>
                      </a:r>
                      <a:r>
                        <a:rPr lang="es-MX" sz="1400" u="none" strike="noStrike" dirty="0" err="1">
                          <a:latin typeface="Helvetica" pitchFamily="34" charset="0"/>
                          <a:cs typeface="Helvetica" pitchFamily="34" charset="0"/>
                        </a:rPr>
                        <a:t>afromexicana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u="none" strike="noStrike" dirty="0" smtClean="0">
                          <a:latin typeface="Helvetica" pitchFamily="34" charset="0"/>
                          <a:cs typeface="Helvetica" pitchFamily="34" charset="0"/>
                        </a:rPr>
                        <a:t>2.5</a:t>
                      </a:r>
                    </a:p>
                    <a:p>
                      <a:pPr algn="ctr" fontAlgn="b"/>
                      <a:endParaRPr lang="es-MX" sz="20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u="none" strike="noStrike" dirty="0" smtClean="0">
                          <a:latin typeface="Helvetica" pitchFamily="34" charset="0"/>
                          <a:cs typeface="Helvetica" pitchFamily="34" charset="0"/>
                        </a:rPr>
                        <a:t>4.2</a:t>
                      </a:r>
                    </a:p>
                    <a:p>
                      <a:pPr algn="ctr" fontAlgn="b"/>
                      <a:endParaRPr lang="es-MX" sz="2000" b="0" i="0" u="none" strike="noStrike" dirty="0" smtClean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u="none" strike="noStrike" dirty="0" smtClean="0">
                          <a:latin typeface="Helvetica" pitchFamily="34" charset="0"/>
                          <a:cs typeface="Helvetica" pitchFamily="34" charset="0"/>
                        </a:rPr>
                        <a:t>3.1</a:t>
                      </a:r>
                      <a:endParaRPr lang="es-MX" sz="2000" b="0" i="0" u="none" strike="noStrike" dirty="0" smtClean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  <a:p>
                      <a:pPr algn="ctr" fontAlgn="b"/>
                      <a:endParaRPr lang="es-MX" sz="20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u="none" strike="noStrike" dirty="0" smtClean="0">
                          <a:latin typeface="Helvetica" pitchFamily="34" charset="0"/>
                          <a:cs typeface="Helvetica" pitchFamily="34" charset="0"/>
                        </a:rPr>
                        <a:t>1.3</a:t>
                      </a:r>
                    </a:p>
                    <a:p>
                      <a:pPr algn="ctr" fontAlgn="b"/>
                      <a:endParaRPr lang="es-MX" sz="2000" b="0" i="0" u="none" strike="noStrike" dirty="0" smtClean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7951" marR="7951" marT="7951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0742"/>
            <a:ext cx="8229600" cy="836712"/>
          </a:xfrm>
        </p:spPr>
        <p:txBody>
          <a:bodyPr>
            <a:normAutofit/>
          </a:bodyPr>
          <a:lstStyle/>
          <a:p>
            <a:r>
              <a:rPr lang="es-MX" sz="3600" b="1" dirty="0" smtClean="0">
                <a:solidFill>
                  <a:schemeClr val="tx2">
                    <a:lumMod val="50000"/>
                  </a:schemeClr>
                </a:solidFill>
              </a:rPr>
              <a:t>Educación </a:t>
            </a:r>
            <a:endParaRPr lang="es-MX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201622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s-MX" sz="1800" dirty="0" smtClean="0"/>
              <a:t>La estadística de educación muestra que la deserción escolar es mayor entre los jóvenes de 15 a 24 años de las localidades </a:t>
            </a:r>
            <a:r>
              <a:rPr lang="es-MX" sz="1800" dirty="0" err="1" smtClean="0"/>
              <a:t>afromexicanas</a:t>
            </a:r>
            <a:r>
              <a:rPr lang="es-MX" sz="1800" dirty="0" smtClean="0"/>
              <a:t> que en el conjunto de Oaxaca, pero es mayor aún entre la población indígena de los mismos municipios.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MX" sz="18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es-MX" sz="1800" dirty="0" smtClean="0"/>
              <a:t>Los indicadores de analfabetismo, rezago educativo y promedio de escolaridad son también reveladores de la brecha social de estas poblaciones.</a:t>
            </a:r>
            <a:endParaRPr lang="es-MX" sz="1800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539552" y="3088438"/>
          <a:ext cx="8064895" cy="185273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199517"/>
                <a:gridCol w="710718"/>
                <a:gridCol w="682309"/>
                <a:gridCol w="733172"/>
                <a:gridCol w="733172"/>
                <a:gridCol w="953124"/>
                <a:gridCol w="1044772"/>
                <a:gridCol w="1008111"/>
              </a:tblGrid>
              <a:tr h="3410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latin typeface="Helvetica" pitchFamily="34" charset="0"/>
                          <a:cs typeface="Helvetica" pitchFamily="34" charset="0"/>
                        </a:rPr>
                        <a:t>Oaxaca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121" marR="8121" marT="8121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 smtClean="0">
                          <a:latin typeface="Helvetica" pitchFamily="34" charset="0"/>
                          <a:cs typeface="Helvetica" pitchFamily="34" charset="0"/>
                        </a:rPr>
                        <a:t>Porcentaje </a:t>
                      </a:r>
                      <a:r>
                        <a:rPr lang="es-MX" sz="1400" b="1" u="none" strike="noStrike" dirty="0">
                          <a:latin typeface="Helvetica" pitchFamily="34" charset="0"/>
                          <a:cs typeface="Helvetica" pitchFamily="34" charset="0"/>
                        </a:rPr>
                        <a:t>de población que asiste a la </a:t>
                      </a:r>
                      <a:r>
                        <a:rPr lang="es-MX" sz="1400" b="1" u="none" strike="noStrike" dirty="0" smtClean="0">
                          <a:latin typeface="Helvetica" pitchFamily="34" charset="0"/>
                          <a:cs typeface="Helvetica" pitchFamily="34" charset="0"/>
                        </a:rPr>
                        <a:t>escuela por</a:t>
                      </a:r>
                    </a:p>
                    <a:p>
                      <a:pPr algn="ctr" fontAlgn="ctr"/>
                      <a:r>
                        <a:rPr lang="es-MX" sz="1400" b="1" u="none" strike="noStrike" dirty="0" smtClean="0">
                          <a:latin typeface="Helvetica" pitchFamily="34" charset="0"/>
                          <a:cs typeface="Helvetica" pitchFamily="34" charset="0"/>
                        </a:rPr>
                        <a:t>grupos de edad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121" marR="8121" marT="8121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>
                          <a:latin typeface="Helvetica" pitchFamily="34" charset="0"/>
                          <a:cs typeface="Helvetica" pitchFamily="34" charset="0"/>
                        </a:rPr>
                        <a:t>Porcentaje de población analfabeta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121" marR="8121" marT="812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>
                          <a:latin typeface="Helvetica" pitchFamily="34" charset="0"/>
                          <a:cs typeface="Helvetica" pitchFamily="34" charset="0"/>
                        </a:rPr>
                        <a:t>Porcentaje de población en rezago educativo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121" marR="8121" marT="812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>
                          <a:latin typeface="Helvetica" pitchFamily="34" charset="0"/>
                          <a:cs typeface="Helvetica" pitchFamily="34" charset="0"/>
                        </a:rPr>
                        <a:t>Grado promedio de escolaridad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121" marR="8121" marT="8121" marB="0" anchor="ctr"/>
                </a:tc>
              </a:tr>
              <a:tr h="48724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latin typeface="Helvetica" pitchFamily="34" charset="0"/>
                          <a:cs typeface="Helvetica" pitchFamily="34" charset="0"/>
                        </a:rPr>
                        <a:t>6 a 11 </a:t>
                      </a:r>
                      <a:br>
                        <a:rPr lang="es-MX" sz="1400" b="1" u="none" strike="noStrike" dirty="0">
                          <a:latin typeface="Helvetica" pitchFamily="34" charset="0"/>
                          <a:cs typeface="Helvetica" pitchFamily="34" charset="0"/>
                        </a:rPr>
                      </a:br>
                      <a:r>
                        <a:rPr lang="es-MX" sz="1400" b="1" u="none" strike="noStrike" dirty="0">
                          <a:latin typeface="Helvetica" pitchFamily="34" charset="0"/>
                          <a:cs typeface="Helvetica" pitchFamily="34" charset="0"/>
                        </a:rPr>
                        <a:t>años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121" marR="8121" marT="81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latin typeface="Helvetica" pitchFamily="34" charset="0"/>
                          <a:cs typeface="Helvetica" pitchFamily="34" charset="0"/>
                        </a:rPr>
                        <a:t>12 a 14</a:t>
                      </a:r>
                      <a:br>
                        <a:rPr lang="es-MX" sz="1400" b="1" u="none" strike="noStrike" dirty="0">
                          <a:latin typeface="Helvetica" pitchFamily="34" charset="0"/>
                          <a:cs typeface="Helvetica" pitchFamily="34" charset="0"/>
                        </a:rPr>
                      </a:br>
                      <a:r>
                        <a:rPr lang="es-MX" sz="1400" b="1" u="none" strike="noStrike" dirty="0">
                          <a:latin typeface="Helvetica" pitchFamily="34" charset="0"/>
                          <a:cs typeface="Helvetica" pitchFamily="34" charset="0"/>
                        </a:rPr>
                        <a:t> años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121" marR="8121" marT="81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latin typeface="Helvetica" pitchFamily="34" charset="0"/>
                          <a:cs typeface="Helvetica" pitchFamily="34" charset="0"/>
                        </a:rPr>
                        <a:t>15 a 17 </a:t>
                      </a:r>
                      <a:br>
                        <a:rPr lang="es-MX" sz="1400" b="1" u="none" strike="noStrike" dirty="0">
                          <a:latin typeface="Helvetica" pitchFamily="34" charset="0"/>
                          <a:cs typeface="Helvetica" pitchFamily="34" charset="0"/>
                        </a:rPr>
                      </a:br>
                      <a:r>
                        <a:rPr lang="es-MX" sz="1400" b="1" u="none" strike="noStrike" dirty="0">
                          <a:latin typeface="Helvetica" pitchFamily="34" charset="0"/>
                          <a:cs typeface="Helvetica" pitchFamily="34" charset="0"/>
                        </a:rPr>
                        <a:t>años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121" marR="8121" marT="81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latin typeface="Helvetica" pitchFamily="34" charset="0"/>
                          <a:cs typeface="Helvetica" pitchFamily="34" charset="0"/>
                        </a:rPr>
                        <a:t>18 a 24</a:t>
                      </a:r>
                      <a:br>
                        <a:rPr lang="es-MX" sz="1400" b="1" u="none" strike="noStrike" dirty="0">
                          <a:latin typeface="Helvetica" pitchFamily="34" charset="0"/>
                          <a:cs typeface="Helvetica" pitchFamily="34" charset="0"/>
                        </a:rPr>
                      </a:br>
                      <a:r>
                        <a:rPr lang="es-MX" sz="1400" b="1" u="none" strike="noStrike" dirty="0">
                          <a:latin typeface="Helvetica" pitchFamily="34" charset="0"/>
                          <a:cs typeface="Helvetica" pitchFamily="34" charset="0"/>
                        </a:rPr>
                        <a:t> años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121" marR="8121" marT="8121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7610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latin typeface="Helvetica" pitchFamily="34" charset="0"/>
                          <a:cs typeface="Helvetica" pitchFamily="34" charset="0"/>
                        </a:rPr>
                        <a:t>Total de la entidad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121" marR="8121" marT="81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latin typeface="Helvetica" pitchFamily="34" charset="0"/>
                          <a:cs typeface="Helvetica" pitchFamily="34" charset="0"/>
                        </a:rPr>
                        <a:t>95.9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121" marR="8121" marT="81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latin typeface="Helvetica" pitchFamily="34" charset="0"/>
                          <a:cs typeface="Helvetica" pitchFamily="34" charset="0"/>
                        </a:rPr>
                        <a:t>90.4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121" marR="8121" marT="81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latin typeface="Helvetica" pitchFamily="34" charset="0"/>
                          <a:cs typeface="Helvetica" pitchFamily="34" charset="0"/>
                        </a:rPr>
                        <a:t>64.4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121" marR="8121" marT="81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latin typeface="Helvetica" pitchFamily="34" charset="0"/>
                          <a:cs typeface="Helvetica" pitchFamily="34" charset="0"/>
                        </a:rPr>
                        <a:t>23.8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121" marR="8121" marT="81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latin typeface="Helvetica" pitchFamily="34" charset="0"/>
                          <a:cs typeface="Helvetica" pitchFamily="34" charset="0"/>
                        </a:rPr>
                        <a:t>16.3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121" marR="8121" marT="81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latin typeface="Helvetica" pitchFamily="34" charset="0"/>
                          <a:cs typeface="Helvetica" pitchFamily="34" charset="0"/>
                        </a:rPr>
                        <a:t>57.9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121" marR="8121" marT="81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latin typeface="Helvetica" pitchFamily="34" charset="0"/>
                          <a:cs typeface="Helvetica" pitchFamily="34" charset="0"/>
                        </a:rPr>
                        <a:t>6.9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121" marR="8121" marT="8121" marB="0" anchor="ctr"/>
                </a:tc>
              </a:tr>
              <a:tr h="27610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latin typeface="Helvetica" pitchFamily="34" charset="0"/>
                          <a:cs typeface="Helvetica" pitchFamily="34" charset="0"/>
                        </a:rPr>
                        <a:t>Localidades con presencia </a:t>
                      </a:r>
                      <a:r>
                        <a:rPr lang="es-MX" sz="1400" u="none" strike="noStrike" dirty="0" err="1">
                          <a:latin typeface="Helvetica" pitchFamily="34" charset="0"/>
                          <a:cs typeface="Helvetica" pitchFamily="34" charset="0"/>
                        </a:rPr>
                        <a:t>afromexicana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121" marR="8121" marT="81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latin typeface="Helvetica" pitchFamily="34" charset="0"/>
                          <a:cs typeface="Helvetica" pitchFamily="34" charset="0"/>
                        </a:rPr>
                        <a:t>95.9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121" marR="8121" marT="81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latin typeface="Helvetica" pitchFamily="34" charset="0"/>
                          <a:cs typeface="Helvetica" pitchFamily="34" charset="0"/>
                        </a:rPr>
                        <a:t>90.6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121" marR="8121" marT="81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latin typeface="Helvetica" pitchFamily="34" charset="0"/>
                          <a:cs typeface="Helvetica" pitchFamily="34" charset="0"/>
                        </a:rPr>
                        <a:t>62.9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121" marR="8121" marT="81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latin typeface="Helvetica" pitchFamily="34" charset="0"/>
                          <a:cs typeface="Helvetica" pitchFamily="34" charset="0"/>
                        </a:rPr>
                        <a:t>18.8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121" marR="8121" marT="81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latin typeface="Helvetica" pitchFamily="34" charset="0"/>
                          <a:cs typeface="Helvetica" pitchFamily="34" charset="0"/>
                        </a:rPr>
                        <a:t>19.2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121" marR="8121" marT="81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latin typeface="Helvetica" pitchFamily="34" charset="0"/>
                          <a:cs typeface="Helvetica" pitchFamily="34" charset="0"/>
                        </a:rPr>
                        <a:t>64.0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121" marR="8121" marT="81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latin typeface="Helvetica" pitchFamily="34" charset="0"/>
                          <a:cs typeface="Helvetica" pitchFamily="34" charset="0"/>
                        </a:rPr>
                        <a:t>6.0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121" marR="8121" marT="8121" marB="0" anchor="ctr"/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547054" y="4943703"/>
          <a:ext cx="8064895" cy="861561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199517"/>
                <a:gridCol w="710718"/>
                <a:gridCol w="682309"/>
                <a:gridCol w="733172"/>
                <a:gridCol w="733172"/>
                <a:gridCol w="953124"/>
                <a:gridCol w="1044772"/>
                <a:gridCol w="1008111"/>
              </a:tblGrid>
              <a:tr h="64966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latin typeface="Helvetica" pitchFamily="34" charset="0"/>
                          <a:cs typeface="Helvetica" pitchFamily="34" charset="0"/>
                        </a:rPr>
                        <a:t>Población Hablante de Lengua Indígena </a:t>
                      </a:r>
                      <a:r>
                        <a:rPr lang="es-MX" sz="1400" u="none" strike="noStrike" dirty="0" smtClean="0">
                          <a:latin typeface="Helvetica" pitchFamily="34" charset="0"/>
                          <a:cs typeface="Helvetica" pitchFamily="34" charset="0"/>
                        </a:rPr>
                        <a:t>en </a:t>
                      </a:r>
                      <a:r>
                        <a:rPr lang="es-MX" sz="1400" u="none" strike="noStrike" dirty="0">
                          <a:latin typeface="Helvetica" pitchFamily="34" charset="0"/>
                          <a:cs typeface="Helvetica" pitchFamily="34" charset="0"/>
                        </a:rPr>
                        <a:t>municipios con presencia </a:t>
                      </a:r>
                      <a:r>
                        <a:rPr lang="es-MX" sz="1400" u="none" strike="noStrike" dirty="0" err="1">
                          <a:latin typeface="Helvetica" pitchFamily="34" charset="0"/>
                          <a:cs typeface="Helvetica" pitchFamily="34" charset="0"/>
                        </a:rPr>
                        <a:t>afromexicana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121" marR="8121" marT="8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latin typeface="Helvetica" pitchFamily="34" charset="0"/>
                          <a:cs typeface="Helvetica" pitchFamily="34" charset="0"/>
                        </a:rPr>
                        <a:t>96.2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121" marR="8121" marT="8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latin typeface="Helvetica" pitchFamily="34" charset="0"/>
                          <a:cs typeface="Helvetica" pitchFamily="34" charset="0"/>
                        </a:rPr>
                        <a:t>87.4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121" marR="8121" marT="8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latin typeface="Helvetica" pitchFamily="34" charset="0"/>
                          <a:cs typeface="Helvetica" pitchFamily="34" charset="0"/>
                        </a:rPr>
                        <a:t>55.8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121" marR="8121" marT="8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latin typeface="Helvetica" pitchFamily="34" charset="0"/>
                          <a:cs typeface="Helvetica" pitchFamily="34" charset="0"/>
                        </a:rPr>
                        <a:t>13.7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121" marR="8121" marT="81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latin typeface="Helvetica" pitchFamily="34" charset="0"/>
                          <a:cs typeface="Helvetica" pitchFamily="34" charset="0"/>
                        </a:rPr>
                        <a:t>31.9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121" marR="8121" marT="8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latin typeface="Helvetica" pitchFamily="34" charset="0"/>
                          <a:cs typeface="Helvetica" pitchFamily="34" charset="0"/>
                        </a:rPr>
                        <a:t>73.5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121" marR="8121" marT="8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latin typeface="Helvetica" pitchFamily="34" charset="0"/>
                          <a:cs typeface="Helvetica" pitchFamily="34" charset="0"/>
                        </a:rPr>
                        <a:t>4.8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121" marR="8121" marT="8121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>
            <a:normAutofit/>
          </a:bodyPr>
          <a:lstStyle/>
          <a:p>
            <a:r>
              <a:rPr lang="es-MX" sz="3600" b="1" dirty="0" smtClean="0">
                <a:solidFill>
                  <a:schemeClr val="tx2">
                    <a:lumMod val="50000"/>
                  </a:schemeClr>
                </a:solidFill>
              </a:rPr>
              <a:t>Servicios de Salud</a:t>
            </a:r>
            <a:endParaRPr lang="es-MX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2545"/>
            <a:ext cx="8229600" cy="1294327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s-MX" sz="1800" dirty="0" smtClean="0"/>
              <a:t>En las localidades con población </a:t>
            </a:r>
            <a:r>
              <a:rPr lang="es-MX" sz="1800" dirty="0" err="1" smtClean="0"/>
              <a:t>afromexicana</a:t>
            </a:r>
            <a:r>
              <a:rPr lang="es-MX" sz="1800" dirty="0" smtClean="0"/>
              <a:t>, 49.2% no es derechohabiente a servicios de salud; porcentaje similar al de la población hablante de lengua indígena. En ambas poblaciones, la mayor parte de los derechohabientes tienen el beneficio por medio del Seguro Popular.</a:t>
            </a:r>
            <a:endParaRPr lang="es-MX" sz="1800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187624" y="4509120"/>
          <a:ext cx="6192688" cy="73878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628412"/>
                <a:gridCol w="1700179"/>
                <a:gridCol w="864097"/>
              </a:tblGrid>
              <a:tr h="58149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u="none" strike="noStrike" dirty="0">
                          <a:latin typeface="Helvetica" pitchFamily="34" charset="0"/>
                          <a:cs typeface="Helvetica" pitchFamily="34" charset="0"/>
                        </a:rPr>
                        <a:t>Población Hablante de Lengua Indígena </a:t>
                      </a:r>
                      <a:r>
                        <a:rPr lang="es-MX" sz="1600" u="none" strike="noStrike" dirty="0" smtClean="0">
                          <a:latin typeface="Helvetica" pitchFamily="34" charset="0"/>
                          <a:cs typeface="Helvetica" pitchFamily="34" charset="0"/>
                        </a:rPr>
                        <a:t>en </a:t>
                      </a:r>
                      <a:r>
                        <a:rPr lang="es-MX" sz="1600" u="none" strike="noStrike" dirty="0">
                          <a:latin typeface="Helvetica" pitchFamily="34" charset="0"/>
                          <a:cs typeface="Helvetica" pitchFamily="34" charset="0"/>
                        </a:rPr>
                        <a:t>municipios con presencia </a:t>
                      </a:r>
                      <a:r>
                        <a:rPr lang="es-MX" sz="1600" u="none" strike="noStrike" dirty="0" err="1" smtClean="0">
                          <a:latin typeface="Helvetica" pitchFamily="34" charset="0"/>
                          <a:cs typeface="Helvetica" pitchFamily="34" charset="0"/>
                        </a:rPr>
                        <a:t>fromexicana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7269" marR="7269" marT="726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600" u="none" strike="noStrike" dirty="0">
                          <a:latin typeface="Helvetica" pitchFamily="34" charset="0"/>
                          <a:cs typeface="Helvetica" pitchFamily="34" charset="0"/>
                        </a:rPr>
                        <a:t> 14 833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7269" marR="7269" marT="72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latin typeface="Helvetica" pitchFamily="34" charset="0"/>
                          <a:cs typeface="Helvetica" pitchFamily="34" charset="0"/>
                        </a:rPr>
                        <a:t>51.0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7269" marR="7269" marT="7269" marB="0" anchor="ctr"/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187624" y="2972614"/>
          <a:ext cx="6192688" cy="1485622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628411"/>
                <a:gridCol w="1700180"/>
                <a:gridCol w="864097"/>
              </a:tblGrid>
              <a:tr h="4884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latin typeface="Helvetica" pitchFamily="34" charset="0"/>
                          <a:cs typeface="Helvetica" pitchFamily="34" charset="0"/>
                        </a:rPr>
                        <a:t>Oaxaca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7269" marR="7269" marT="7269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latin typeface="Helvetica" pitchFamily="34" charset="0"/>
                          <a:cs typeface="Helvetica" pitchFamily="34" charset="0"/>
                        </a:rPr>
                        <a:t>Población sin </a:t>
                      </a:r>
                      <a:r>
                        <a:rPr lang="es-MX" sz="1400" b="1" u="none" strike="noStrike" dirty="0" smtClean="0">
                          <a:latin typeface="Helvetica" pitchFamily="34" charset="0"/>
                          <a:cs typeface="Helvetica" pitchFamily="34" charset="0"/>
                        </a:rPr>
                        <a:t>acceso </a:t>
                      </a:r>
                      <a:r>
                        <a:rPr lang="es-MX" sz="1400" b="1" u="none" strike="noStrike" dirty="0">
                          <a:latin typeface="Helvetica" pitchFamily="34" charset="0"/>
                          <a:cs typeface="Helvetica" pitchFamily="34" charset="0"/>
                        </a:rPr>
                        <a:t>a servicios de salud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7269" marR="7269" marT="7269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1941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600" u="none" strike="noStrike" dirty="0">
                          <a:latin typeface="Helvetica" pitchFamily="34" charset="0"/>
                          <a:cs typeface="Helvetica" pitchFamily="34" charset="0"/>
                        </a:rPr>
                        <a:t>Absoluto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7269" marR="7269" marT="72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latin typeface="Helvetica" pitchFamily="34" charset="0"/>
                          <a:cs typeface="Helvetica" pitchFamily="34" charset="0"/>
                        </a:rPr>
                        <a:t>%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7269" marR="7269" marT="7269" marB="0" anchor="ctr"/>
                </a:tc>
              </a:tr>
              <a:tr h="23986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u="none" strike="noStrike" dirty="0">
                          <a:latin typeface="Helvetica" pitchFamily="34" charset="0"/>
                          <a:cs typeface="Helvetica" pitchFamily="34" charset="0"/>
                        </a:rPr>
                        <a:t>Total de la entidad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7269" marR="7269" marT="726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600" u="none" strike="noStrike" dirty="0">
                          <a:latin typeface="Helvetica" pitchFamily="34" charset="0"/>
                          <a:cs typeface="Helvetica" pitchFamily="34" charset="0"/>
                        </a:rPr>
                        <a:t>1 637 908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7269" marR="7269" marT="72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latin typeface="Helvetica" pitchFamily="34" charset="0"/>
                          <a:cs typeface="Helvetica" pitchFamily="34" charset="0"/>
                        </a:rPr>
                        <a:t>43.1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7269" marR="7269" marT="7269" marB="0" anchor="ctr"/>
                </a:tc>
              </a:tr>
              <a:tr h="24713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u="none" strike="noStrike" dirty="0">
                          <a:latin typeface="Helvetica" pitchFamily="34" charset="0"/>
                          <a:cs typeface="Helvetica" pitchFamily="34" charset="0"/>
                        </a:rPr>
                        <a:t>Localidades con presencia </a:t>
                      </a:r>
                      <a:r>
                        <a:rPr lang="es-MX" sz="1600" u="none" strike="noStrike" dirty="0" err="1">
                          <a:latin typeface="Helvetica" pitchFamily="34" charset="0"/>
                          <a:cs typeface="Helvetica" pitchFamily="34" charset="0"/>
                        </a:rPr>
                        <a:t>afromexicana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7269" marR="7269" marT="726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600" u="none" strike="noStrike" dirty="0">
                          <a:latin typeface="Helvetica" pitchFamily="34" charset="0"/>
                          <a:cs typeface="Helvetica" pitchFamily="34" charset="0"/>
                        </a:rPr>
                        <a:t> 36 694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7269" marR="7269" marT="72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latin typeface="Helvetica" pitchFamily="34" charset="0"/>
                          <a:cs typeface="Helvetica" pitchFamily="34" charset="0"/>
                        </a:rPr>
                        <a:t>49.2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7269" marR="7269" marT="7269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/>
          </a:bodyPr>
          <a:lstStyle/>
          <a:p>
            <a:r>
              <a:rPr lang="es-MX" sz="3600" b="1" dirty="0" smtClean="0">
                <a:solidFill>
                  <a:schemeClr val="tx2">
                    <a:lumMod val="50000"/>
                  </a:schemeClr>
                </a:solidFill>
              </a:rPr>
              <a:t>Discapacidad</a:t>
            </a:r>
            <a:endParaRPr lang="es-MX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971036"/>
            <a:ext cx="8032406" cy="130583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s-MX" sz="1800" dirty="0" smtClean="0"/>
              <a:t>En las localidades </a:t>
            </a:r>
            <a:r>
              <a:rPr lang="es-MX" sz="1800" dirty="0" err="1" smtClean="0"/>
              <a:t>afromexicanas</a:t>
            </a:r>
            <a:r>
              <a:rPr lang="es-MX" sz="1800" dirty="0" smtClean="0"/>
              <a:t>, 5 de cada 100 personas presentan alguna discapacidad,; la mayor parte se refiere a limitaciones para caminar o moverse. El porcentaje de población con alguna discapacidad entre las personas hablantes de lengua indígena es mayor, con 7.4 por ciento.</a:t>
            </a:r>
            <a:endParaRPr lang="es-MX" sz="1800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285720" y="2428868"/>
          <a:ext cx="8572559" cy="194778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571636"/>
                <a:gridCol w="785818"/>
                <a:gridCol w="428628"/>
                <a:gridCol w="714380"/>
                <a:gridCol w="642942"/>
                <a:gridCol w="785818"/>
                <a:gridCol w="1143008"/>
                <a:gridCol w="862495"/>
                <a:gridCol w="923455"/>
                <a:gridCol w="714379"/>
              </a:tblGrid>
              <a:tr h="28919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latin typeface="Helvetica" pitchFamily="34" charset="0"/>
                          <a:cs typeface="Helvetica" pitchFamily="34" charset="0"/>
                        </a:rPr>
                        <a:t>Oaxaca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86" marR="6886" marT="688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latin typeface="Helvetica" pitchFamily="34" charset="0"/>
                          <a:cs typeface="Helvetica" pitchFamily="34" charset="0"/>
                        </a:rPr>
                        <a:t>Población con discapacidad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86" marR="6886" marT="6886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latin typeface="Helvetica" pitchFamily="34" charset="0"/>
                          <a:cs typeface="Helvetica" pitchFamily="34" charset="0"/>
                        </a:rPr>
                        <a:t>Población con discapacidad</a:t>
                      </a:r>
                      <a:br>
                        <a:rPr lang="es-MX" sz="1400" u="none" strike="noStrike" dirty="0">
                          <a:latin typeface="Helvetica" pitchFamily="34" charset="0"/>
                          <a:cs typeface="Helvetica" pitchFamily="34" charset="0"/>
                        </a:rPr>
                      </a:br>
                      <a:r>
                        <a:rPr lang="es-MX" sz="1400" u="none" strike="noStrike" dirty="0">
                          <a:latin typeface="Helvetica" pitchFamily="34" charset="0"/>
                          <a:cs typeface="Helvetica" pitchFamily="34" charset="0"/>
                        </a:rPr>
                        <a:t>Tipo de limitación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86" marR="6886" marT="6886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1313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u="none" strike="noStrike">
                          <a:latin typeface="Helvetica" pitchFamily="34" charset="0"/>
                          <a:cs typeface="Helvetica" pitchFamily="34" charset="0"/>
                        </a:rPr>
                        <a:t>Absoluto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86" marR="6886" marT="68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latin typeface="Helvetica" pitchFamily="34" charset="0"/>
                          <a:cs typeface="Helvetica" pitchFamily="34" charset="0"/>
                        </a:rPr>
                        <a:t>%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86" marR="6886" marT="68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latin typeface="Helvetica" pitchFamily="34" charset="0"/>
                          <a:cs typeface="Helvetica" pitchFamily="34" charset="0"/>
                        </a:rPr>
                        <a:t>Caminar o moverse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86" marR="6886" marT="68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latin typeface="Helvetica" pitchFamily="34" charset="0"/>
                          <a:cs typeface="Helvetica" pitchFamily="34" charset="0"/>
                        </a:rPr>
                        <a:t>Ver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86" marR="6886" marT="68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latin typeface="Helvetica" pitchFamily="34" charset="0"/>
                          <a:cs typeface="Helvetica" pitchFamily="34" charset="0"/>
                        </a:rPr>
                        <a:t>Escuchar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86" marR="6886" marT="68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latin typeface="Helvetica" pitchFamily="34" charset="0"/>
                          <a:cs typeface="Helvetica" pitchFamily="34" charset="0"/>
                        </a:rPr>
                        <a:t>Hablar o comunicarse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86" marR="6886" marT="68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latin typeface="Helvetica" pitchFamily="34" charset="0"/>
                          <a:cs typeface="Helvetica" pitchFamily="34" charset="0"/>
                        </a:rPr>
                        <a:t>Atender </a:t>
                      </a:r>
                      <a:r>
                        <a:rPr lang="es-MX" sz="1400" u="none" strike="noStrike">
                          <a:latin typeface="Helvetica" pitchFamily="34" charset="0"/>
                          <a:cs typeface="Helvetica" pitchFamily="34" charset="0"/>
                        </a:rPr>
                        <a:t>el </a:t>
                      </a:r>
                      <a:r>
                        <a:rPr lang="es-MX" sz="1400" u="none" strike="noStrike" smtClean="0">
                          <a:latin typeface="Helvetica" pitchFamily="34" charset="0"/>
                          <a:cs typeface="Helvetica" pitchFamily="34" charset="0"/>
                        </a:rPr>
                        <a:t>cuidado </a:t>
                      </a:r>
                      <a:r>
                        <a:rPr lang="es-MX" sz="1400" u="none" strike="noStrike" dirty="0">
                          <a:latin typeface="Helvetica" pitchFamily="34" charset="0"/>
                          <a:cs typeface="Helvetica" pitchFamily="34" charset="0"/>
                        </a:rPr>
                        <a:t>personal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86" marR="6886" marT="68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latin typeface="Helvetica" pitchFamily="34" charset="0"/>
                          <a:cs typeface="Helvetica" pitchFamily="34" charset="0"/>
                        </a:rPr>
                        <a:t>Poner atención o aprender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86" marR="6886" marT="68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latin typeface="Helvetica" pitchFamily="34" charset="0"/>
                          <a:cs typeface="Helvetica" pitchFamily="34" charset="0"/>
                        </a:rPr>
                        <a:t>Mental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86" marR="6886" marT="6886" marB="0" anchor="ctr"/>
                </a:tc>
              </a:tr>
              <a:tr h="13771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latin typeface="Helvetica" pitchFamily="34" charset="0"/>
                          <a:cs typeface="Helvetica" pitchFamily="34" charset="0"/>
                        </a:rPr>
                        <a:t>Total de la entidad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86" marR="6886" marT="68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u="none" strike="noStrike">
                          <a:latin typeface="Helvetica" pitchFamily="34" charset="0"/>
                          <a:cs typeface="Helvetica" pitchFamily="34" charset="0"/>
                        </a:rPr>
                        <a:t> 198 324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86" marR="6886" marT="68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latin typeface="Helvetica" pitchFamily="34" charset="0"/>
                          <a:cs typeface="Helvetica" pitchFamily="34" charset="0"/>
                        </a:rPr>
                        <a:t>5.2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86" marR="6886" marT="68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Helvetica" pitchFamily="34" charset="0"/>
                          <a:cs typeface="Helvetica" pitchFamily="34" charset="0"/>
                        </a:rPr>
                        <a:t>55.0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86" marR="6886" marT="68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Helvetica" pitchFamily="34" charset="0"/>
                          <a:cs typeface="Helvetica" pitchFamily="34" charset="0"/>
                        </a:rPr>
                        <a:t>29.8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86" marR="6886" marT="68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Helvetica" pitchFamily="34" charset="0"/>
                          <a:cs typeface="Helvetica" pitchFamily="34" charset="0"/>
                        </a:rPr>
                        <a:t>13.7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86" marR="6886" marT="68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Helvetica" pitchFamily="34" charset="0"/>
                          <a:cs typeface="Helvetica" pitchFamily="34" charset="0"/>
                        </a:rPr>
                        <a:t>8.5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86" marR="6886" marT="68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Helvetica" pitchFamily="34" charset="0"/>
                          <a:cs typeface="Helvetica" pitchFamily="34" charset="0"/>
                        </a:rPr>
                        <a:t>3.8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86" marR="6886" marT="68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Helvetica" pitchFamily="34" charset="0"/>
                          <a:cs typeface="Helvetica" pitchFamily="34" charset="0"/>
                        </a:rPr>
                        <a:t>3.5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86" marR="6886" marT="68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Helvetica" pitchFamily="34" charset="0"/>
                          <a:cs typeface="Helvetica" pitchFamily="34" charset="0"/>
                        </a:rPr>
                        <a:t>7.3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86" marR="6886" marT="6886" marB="0" anchor="ctr"/>
                </a:tc>
              </a:tr>
              <a:tr h="23410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latin typeface="Helvetica" pitchFamily="34" charset="0"/>
                          <a:cs typeface="Helvetica" pitchFamily="34" charset="0"/>
                        </a:rPr>
                        <a:t>Localidades con presencia </a:t>
                      </a:r>
                      <a:r>
                        <a:rPr lang="es-MX" sz="1400" u="none" strike="noStrike" dirty="0" err="1">
                          <a:latin typeface="Helvetica" pitchFamily="34" charset="0"/>
                          <a:cs typeface="Helvetica" pitchFamily="34" charset="0"/>
                        </a:rPr>
                        <a:t>afromexicana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86" marR="6886" marT="68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u="none" strike="noStrike">
                          <a:latin typeface="Helvetica" pitchFamily="34" charset="0"/>
                          <a:cs typeface="Helvetica" pitchFamily="34" charset="0"/>
                        </a:rPr>
                        <a:t> 3 756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86" marR="6886" marT="68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latin typeface="Helvetica" pitchFamily="34" charset="0"/>
                          <a:cs typeface="Helvetica" pitchFamily="34" charset="0"/>
                        </a:rPr>
                        <a:t>5.0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86" marR="6886" marT="68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Helvetica" pitchFamily="34" charset="0"/>
                          <a:cs typeface="Helvetica" pitchFamily="34" charset="0"/>
                        </a:rPr>
                        <a:t>56.1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86" marR="6886" marT="68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Helvetica" pitchFamily="34" charset="0"/>
                          <a:cs typeface="Helvetica" pitchFamily="34" charset="0"/>
                        </a:rPr>
                        <a:t>25.6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86" marR="6886" marT="68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Helvetica" pitchFamily="34" charset="0"/>
                          <a:cs typeface="Helvetica" pitchFamily="34" charset="0"/>
                        </a:rPr>
                        <a:t>10.6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86" marR="6886" marT="68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Helvetica" pitchFamily="34" charset="0"/>
                          <a:cs typeface="Helvetica" pitchFamily="34" charset="0"/>
                        </a:rPr>
                        <a:t>8.7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86" marR="6886" marT="68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Helvetica" pitchFamily="34" charset="0"/>
                          <a:cs typeface="Helvetica" pitchFamily="34" charset="0"/>
                        </a:rPr>
                        <a:t>3.9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86" marR="6886" marT="68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Helvetica" pitchFamily="34" charset="0"/>
                          <a:cs typeface="Helvetica" pitchFamily="34" charset="0"/>
                        </a:rPr>
                        <a:t>3.5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86" marR="6886" marT="68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Helvetica" pitchFamily="34" charset="0"/>
                          <a:cs typeface="Helvetica" pitchFamily="34" charset="0"/>
                        </a:rPr>
                        <a:t>8.1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86" marR="6886" marT="6886" marB="0" anchor="ctr"/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285720" y="4429132"/>
          <a:ext cx="8572560" cy="1287046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571636"/>
                <a:gridCol w="785818"/>
                <a:gridCol w="428628"/>
                <a:gridCol w="714380"/>
                <a:gridCol w="642942"/>
                <a:gridCol w="785818"/>
                <a:gridCol w="1143008"/>
                <a:gridCol w="857256"/>
                <a:gridCol w="1000132"/>
                <a:gridCol w="642942"/>
              </a:tblGrid>
              <a:tr h="55084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latin typeface="Helvetica" pitchFamily="34" charset="0"/>
                          <a:cs typeface="Helvetica" pitchFamily="34" charset="0"/>
                        </a:rPr>
                        <a:t>Población Hablante de Lengua Indígena </a:t>
                      </a:r>
                      <a:r>
                        <a:rPr lang="es-MX" sz="1400" u="none" strike="noStrike" dirty="0" smtClean="0">
                          <a:latin typeface="Helvetica" pitchFamily="34" charset="0"/>
                          <a:cs typeface="Helvetica" pitchFamily="34" charset="0"/>
                        </a:rPr>
                        <a:t>en </a:t>
                      </a:r>
                      <a:r>
                        <a:rPr lang="es-MX" sz="1400" u="none" strike="noStrike" dirty="0">
                          <a:latin typeface="Helvetica" pitchFamily="34" charset="0"/>
                          <a:cs typeface="Helvetica" pitchFamily="34" charset="0"/>
                        </a:rPr>
                        <a:t>municipios con presencia </a:t>
                      </a:r>
                      <a:r>
                        <a:rPr lang="es-MX" sz="1400" u="none" strike="noStrike" dirty="0" err="1">
                          <a:latin typeface="Helvetica" pitchFamily="34" charset="0"/>
                          <a:cs typeface="Helvetica" pitchFamily="34" charset="0"/>
                        </a:rPr>
                        <a:t>afromexicana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86" marR="6886" marT="68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u="none" strike="noStrike" dirty="0">
                          <a:latin typeface="Helvetica" pitchFamily="34" charset="0"/>
                          <a:cs typeface="Helvetica" pitchFamily="34" charset="0"/>
                        </a:rPr>
                        <a:t> 2 149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86" marR="6886" marT="68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latin typeface="Helvetica" pitchFamily="34" charset="0"/>
                          <a:cs typeface="Helvetica" pitchFamily="34" charset="0"/>
                        </a:rPr>
                        <a:t>7.4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86" marR="6886" marT="68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Helvetica" pitchFamily="34" charset="0"/>
                          <a:cs typeface="Helvetica" pitchFamily="34" charset="0"/>
                        </a:rPr>
                        <a:t>59.2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86" marR="6886" marT="68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Helvetica" pitchFamily="34" charset="0"/>
                          <a:cs typeface="Helvetica" pitchFamily="34" charset="0"/>
                        </a:rPr>
                        <a:t>34.9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86" marR="6886" marT="68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Helvetica" pitchFamily="34" charset="0"/>
                          <a:cs typeface="Helvetica" pitchFamily="34" charset="0"/>
                        </a:rPr>
                        <a:t>11.7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86" marR="6886" marT="68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Helvetica" pitchFamily="34" charset="0"/>
                          <a:cs typeface="Helvetica" pitchFamily="34" charset="0"/>
                        </a:rPr>
                        <a:t>3.8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86" marR="6886" marT="68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Helvetica" pitchFamily="34" charset="0"/>
                          <a:cs typeface="Helvetica" pitchFamily="34" charset="0"/>
                        </a:rPr>
                        <a:t>3.0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86" marR="6886" marT="68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Helvetica" pitchFamily="34" charset="0"/>
                          <a:cs typeface="Helvetica" pitchFamily="34" charset="0"/>
                        </a:rPr>
                        <a:t>2.5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86" marR="6886" marT="68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Helvetica" pitchFamily="34" charset="0"/>
                          <a:cs typeface="Helvetica" pitchFamily="34" charset="0"/>
                        </a:rPr>
                        <a:t>3.7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86" marR="6886" marT="6886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556792"/>
            <a:ext cx="7560840" cy="439248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>
              <a:buNone/>
            </a:pPr>
            <a:r>
              <a:rPr lang="es-MX" sz="2000" dirty="0" smtClean="0"/>
              <a:t>	</a:t>
            </a:r>
            <a:r>
              <a:rPr lang="es-MX" sz="2200" dirty="0" smtClean="0"/>
              <a:t>La Constitución Política de México reconoce la diversidad cultural de la nación y rechazan toda forma de discriminación; sin embargo, aún prevalecen manifestaciones de exclusión, segregación y rechazo social.</a:t>
            </a:r>
          </a:p>
          <a:p>
            <a:pPr algn="just">
              <a:buNone/>
            </a:pPr>
            <a:r>
              <a:rPr lang="es-MX" sz="2200" dirty="0" smtClean="0"/>
              <a:t>	En respuesta, las unidades del Estado Mexicano, diversos organismos de la sociedad civil e instituciones académicas realizan acciones tendientes a combatir la discriminación y a reducir las inequidades motivadas por el origen étnico de la población o por cualquier otra causa que atente contra los derechos y libertades de las personas</a:t>
            </a:r>
            <a:r>
              <a:rPr lang="es-MX" sz="2400" dirty="0" smtClean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MX" sz="2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36712"/>
          </a:xfrm>
        </p:spPr>
        <p:txBody>
          <a:bodyPr/>
          <a:lstStyle/>
          <a:p>
            <a:r>
              <a:rPr lang="es-MX" dirty="0" smtClean="0"/>
              <a:t>Introducción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/>
          </a:bodyPr>
          <a:lstStyle/>
          <a:p>
            <a:r>
              <a:rPr lang="es-MX" sz="3600" b="1" dirty="0" smtClean="0">
                <a:solidFill>
                  <a:schemeClr val="tx2">
                    <a:lumMod val="50000"/>
                  </a:schemeClr>
                </a:solidFill>
              </a:rPr>
              <a:t>Características de las Viviendas</a:t>
            </a:r>
            <a:endParaRPr lang="es-MX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57158" y="764704"/>
            <a:ext cx="8429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solidFill>
                  <a:schemeClr val="tx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Porcentaje de viviendas particulares habitadas que disponen de agua y energía eléctrica en localidades con presencia de población </a:t>
            </a:r>
            <a:r>
              <a:rPr lang="es-MX" dirty="0" err="1" smtClean="0">
                <a:solidFill>
                  <a:schemeClr val="tx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afromexicana</a:t>
            </a:r>
            <a:r>
              <a:rPr lang="es-MX" dirty="0" smtClean="0">
                <a:solidFill>
                  <a:schemeClr val="tx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, según municipio</a:t>
            </a:r>
            <a:endParaRPr lang="es-MX" dirty="0">
              <a:solidFill>
                <a:schemeClr val="tx2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3" name="25 Grupo"/>
          <p:cNvGrpSpPr/>
          <p:nvPr/>
        </p:nvGrpSpPr>
        <p:grpSpPr>
          <a:xfrm>
            <a:off x="83121" y="1566317"/>
            <a:ext cx="7963513" cy="5285159"/>
            <a:chOff x="83121" y="1566317"/>
            <a:chExt cx="7963513" cy="528515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t="10741" b="27982"/>
            <a:stretch>
              <a:fillRect/>
            </a:stretch>
          </p:blipFill>
          <p:spPr bwMode="auto">
            <a:xfrm>
              <a:off x="1081712" y="2029391"/>
              <a:ext cx="6802656" cy="3665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t="79404" b="1339"/>
            <a:stretch>
              <a:fillRect/>
            </a:stretch>
          </p:blipFill>
          <p:spPr bwMode="auto">
            <a:xfrm>
              <a:off x="1080889" y="5699348"/>
              <a:ext cx="6803479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56034" t="82608" r="35984" b="11166"/>
            <a:stretch>
              <a:fillRect/>
            </a:stretch>
          </p:blipFill>
          <p:spPr bwMode="auto">
            <a:xfrm>
              <a:off x="5076056" y="1566317"/>
              <a:ext cx="936104" cy="441573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ffectLst/>
          </p:spPr>
        </p:pic>
        <p:sp>
          <p:nvSpPr>
            <p:cNvPr id="13" name="12 CuadroTexto"/>
            <p:cNvSpPr txBox="1"/>
            <p:nvPr/>
          </p:nvSpPr>
          <p:spPr>
            <a:xfrm>
              <a:off x="83121" y="2051323"/>
              <a:ext cx="8640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b="1" dirty="0" smtClean="0">
                  <a:solidFill>
                    <a:srgbClr val="808000"/>
                  </a:solidFill>
                </a:rPr>
                <a:t>Valor estatal</a:t>
              </a:r>
            </a:p>
            <a:p>
              <a:r>
                <a:rPr lang="es-MX" sz="1600" b="1" dirty="0" smtClean="0">
                  <a:solidFill>
                    <a:srgbClr val="808000"/>
                  </a:solidFill>
                </a:rPr>
                <a:t>94.3%</a:t>
              </a:r>
            </a:p>
          </p:txBody>
        </p:sp>
        <p:cxnSp>
          <p:nvCxnSpPr>
            <p:cNvPr id="16" name="15 Conector recto"/>
            <p:cNvCxnSpPr/>
            <p:nvPr/>
          </p:nvCxnSpPr>
          <p:spPr>
            <a:xfrm>
              <a:off x="846634" y="3429000"/>
              <a:ext cx="7200000" cy="0"/>
            </a:xfrm>
            <a:prstGeom prst="line">
              <a:avLst/>
            </a:prstGeom>
            <a:ln w="28575">
              <a:solidFill>
                <a:srgbClr val="FF8F4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16 CuadroTexto"/>
            <p:cNvSpPr txBox="1"/>
            <p:nvPr/>
          </p:nvSpPr>
          <p:spPr>
            <a:xfrm>
              <a:off x="107504" y="2996952"/>
              <a:ext cx="86409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b="1" dirty="0" smtClean="0">
                  <a:solidFill>
                    <a:schemeClr val="accent6">
                      <a:lumMod val="75000"/>
                    </a:schemeClr>
                  </a:solidFill>
                </a:rPr>
                <a:t>Valor estatal</a:t>
              </a:r>
            </a:p>
            <a:p>
              <a:r>
                <a:rPr lang="es-MX" sz="1600" b="1" dirty="0" smtClean="0">
                  <a:solidFill>
                    <a:schemeClr val="accent6">
                      <a:lumMod val="75000"/>
                    </a:schemeClr>
                  </a:solidFill>
                </a:rPr>
                <a:t>69.5%</a:t>
              </a:r>
            </a:p>
            <a:p>
              <a:endParaRPr lang="es-MX" sz="16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21931" t="82608" r="60877" b="11300"/>
            <a:stretch>
              <a:fillRect/>
            </a:stretch>
          </p:blipFill>
          <p:spPr bwMode="auto">
            <a:xfrm>
              <a:off x="2699792" y="1575842"/>
              <a:ext cx="2016224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4" name="23 Grupo"/>
            <p:cNvGrpSpPr/>
            <p:nvPr/>
          </p:nvGrpSpPr>
          <p:grpSpPr>
            <a:xfrm>
              <a:off x="755576" y="2449463"/>
              <a:ext cx="7272408" cy="196974"/>
              <a:chOff x="539592" y="2223914"/>
              <a:chExt cx="7488392" cy="0"/>
            </a:xfrm>
          </p:grpSpPr>
          <p:cxnSp>
            <p:nvCxnSpPr>
              <p:cNvPr id="12" name="11 Conector recto"/>
              <p:cNvCxnSpPr/>
              <p:nvPr/>
            </p:nvCxnSpPr>
            <p:spPr>
              <a:xfrm>
                <a:off x="4427984" y="2223914"/>
                <a:ext cx="3600000" cy="0"/>
              </a:xfrm>
              <a:prstGeom prst="line">
                <a:avLst/>
              </a:prstGeom>
              <a:ln w="28575">
                <a:solidFill>
                  <a:srgbClr val="808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21 Conector recto"/>
              <p:cNvCxnSpPr/>
              <p:nvPr/>
            </p:nvCxnSpPr>
            <p:spPr>
              <a:xfrm>
                <a:off x="539592" y="2223914"/>
                <a:ext cx="360000" cy="0"/>
              </a:xfrm>
              <a:prstGeom prst="line">
                <a:avLst/>
              </a:prstGeom>
              <a:ln w="28575">
                <a:solidFill>
                  <a:srgbClr val="808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22 Conector recto"/>
              <p:cNvCxnSpPr/>
              <p:nvPr/>
            </p:nvCxnSpPr>
            <p:spPr>
              <a:xfrm>
                <a:off x="1691920" y="2223914"/>
                <a:ext cx="2160000" cy="0"/>
              </a:xfrm>
              <a:prstGeom prst="line">
                <a:avLst/>
              </a:prstGeom>
              <a:ln w="28575">
                <a:solidFill>
                  <a:srgbClr val="808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/>
          </a:bodyPr>
          <a:lstStyle/>
          <a:p>
            <a:r>
              <a:rPr lang="es-MX" sz="3600" b="1" dirty="0" smtClean="0">
                <a:solidFill>
                  <a:schemeClr val="tx2">
                    <a:lumMod val="50000"/>
                  </a:schemeClr>
                </a:solidFill>
              </a:rPr>
              <a:t>Características de las Viviendas</a:t>
            </a:r>
            <a:endParaRPr lang="es-MX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57158" y="925281"/>
            <a:ext cx="8429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solidFill>
                  <a:schemeClr val="tx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Porcentaje de viviendas particulares habitadas que disponen de sanitario y drenaje en localidades con presencia de población </a:t>
            </a:r>
            <a:r>
              <a:rPr lang="es-MX" dirty="0" err="1" smtClean="0">
                <a:solidFill>
                  <a:schemeClr val="tx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afromexicana</a:t>
            </a:r>
            <a:r>
              <a:rPr lang="es-MX" dirty="0" smtClean="0">
                <a:solidFill>
                  <a:schemeClr val="tx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, según municipio</a:t>
            </a:r>
            <a:endParaRPr lang="es-MX" dirty="0">
              <a:solidFill>
                <a:schemeClr val="tx2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3" name="37 Grupo"/>
          <p:cNvGrpSpPr/>
          <p:nvPr/>
        </p:nvGrpSpPr>
        <p:grpSpPr>
          <a:xfrm>
            <a:off x="35496" y="1988840"/>
            <a:ext cx="8712968" cy="4859635"/>
            <a:chOff x="35496" y="1988840"/>
            <a:chExt cx="8712968" cy="485963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12977" b="40446"/>
            <a:stretch>
              <a:fillRect/>
            </a:stretch>
          </p:blipFill>
          <p:spPr bwMode="auto">
            <a:xfrm>
              <a:off x="1043608" y="2385259"/>
              <a:ext cx="7560840" cy="3079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79269" b="1034"/>
            <a:stretch>
              <a:fillRect/>
            </a:stretch>
          </p:blipFill>
          <p:spPr bwMode="auto">
            <a:xfrm>
              <a:off x="1035327" y="5589240"/>
              <a:ext cx="7569121" cy="1259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0762" t="89442" r="38395" b="5457"/>
            <a:stretch>
              <a:fillRect/>
            </a:stretch>
          </p:blipFill>
          <p:spPr bwMode="auto">
            <a:xfrm>
              <a:off x="4774344" y="1988840"/>
              <a:ext cx="1524705" cy="322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1295" t="89442" r="68036" b="5457"/>
            <a:stretch>
              <a:fillRect/>
            </a:stretch>
          </p:blipFill>
          <p:spPr bwMode="auto">
            <a:xfrm>
              <a:off x="3059832" y="1988840"/>
              <a:ext cx="1500198" cy="322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15 CuadroTexto"/>
            <p:cNvSpPr txBox="1"/>
            <p:nvPr/>
          </p:nvSpPr>
          <p:spPr>
            <a:xfrm>
              <a:off x="35496" y="2314972"/>
              <a:ext cx="86409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b="1" dirty="0" smtClean="0">
                  <a:solidFill>
                    <a:schemeClr val="accent5">
                      <a:lumMod val="50000"/>
                    </a:schemeClr>
                  </a:solidFill>
                </a:rPr>
                <a:t>Valor estatal</a:t>
              </a:r>
            </a:p>
            <a:p>
              <a:r>
                <a:rPr lang="es-MX" sz="1600" b="1" dirty="0" smtClean="0">
                  <a:solidFill>
                    <a:schemeClr val="accent5">
                      <a:lumMod val="50000"/>
                    </a:schemeClr>
                  </a:solidFill>
                </a:rPr>
                <a:t>94.6%</a:t>
              </a:r>
            </a:p>
            <a:p>
              <a:endParaRPr lang="es-MX" sz="16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45021" y="3284984"/>
              <a:ext cx="864096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MX" sz="1600" b="1" dirty="0" smtClean="0">
                  <a:solidFill>
                    <a:srgbClr val="C6605E"/>
                  </a:solidFill>
                </a:rPr>
                <a:t>Valor estatal</a:t>
              </a:r>
            </a:p>
            <a:p>
              <a:r>
                <a:rPr lang="es-MX" sz="1600" b="1" dirty="0" smtClean="0">
                  <a:solidFill>
                    <a:srgbClr val="C6605E"/>
                  </a:solidFill>
                </a:rPr>
                <a:t>70.8%</a:t>
              </a:r>
            </a:p>
            <a:p>
              <a:endParaRPr lang="es-MX" sz="1600" b="1" dirty="0">
                <a:solidFill>
                  <a:srgbClr val="C6605E"/>
                </a:solidFill>
              </a:endParaRPr>
            </a:p>
          </p:txBody>
        </p:sp>
        <p:grpSp>
          <p:nvGrpSpPr>
            <p:cNvPr id="4" name="36 Grupo"/>
            <p:cNvGrpSpPr/>
            <p:nvPr/>
          </p:nvGrpSpPr>
          <p:grpSpPr>
            <a:xfrm>
              <a:off x="812726" y="2708920"/>
              <a:ext cx="7935738" cy="5004"/>
              <a:chOff x="812726" y="2708920"/>
              <a:chExt cx="7935738" cy="5004"/>
            </a:xfrm>
          </p:grpSpPr>
          <p:cxnSp>
            <p:nvCxnSpPr>
              <p:cNvPr id="14" name="13 Conector recto"/>
              <p:cNvCxnSpPr/>
              <p:nvPr/>
            </p:nvCxnSpPr>
            <p:spPr>
              <a:xfrm>
                <a:off x="3707904" y="2713924"/>
                <a:ext cx="3240000" cy="0"/>
              </a:xfrm>
              <a:prstGeom prst="line">
                <a:avLst/>
              </a:prstGeom>
              <a:ln w="28575">
                <a:solidFill>
                  <a:schemeClr val="accent5">
                    <a:lumMod val="60000"/>
                    <a:lumOff val="4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14 Conector recto"/>
              <p:cNvCxnSpPr/>
              <p:nvPr/>
            </p:nvCxnSpPr>
            <p:spPr>
              <a:xfrm>
                <a:off x="812726" y="2713112"/>
                <a:ext cx="2520000" cy="0"/>
              </a:xfrm>
              <a:prstGeom prst="line">
                <a:avLst/>
              </a:prstGeom>
              <a:ln w="28575">
                <a:solidFill>
                  <a:schemeClr val="accent5">
                    <a:lumMod val="60000"/>
                    <a:lumOff val="4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18 Conector recto"/>
              <p:cNvCxnSpPr/>
              <p:nvPr/>
            </p:nvCxnSpPr>
            <p:spPr>
              <a:xfrm>
                <a:off x="8100432" y="2708920"/>
                <a:ext cx="72000" cy="0"/>
              </a:xfrm>
              <a:prstGeom prst="line">
                <a:avLst/>
              </a:prstGeom>
              <a:ln w="28575">
                <a:solidFill>
                  <a:schemeClr val="accent5">
                    <a:lumMod val="60000"/>
                    <a:lumOff val="4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19 Conector recto"/>
              <p:cNvCxnSpPr/>
              <p:nvPr/>
            </p:nvCxnSpPr>
            <p:spPr>
              <a:xfrm>
                <a:off x="8568464" y="2708920"/>
                <a:ext cx="180000" cy="0"/>
              </a:xfrm>
              <a:prstGeom prst="line">
                <a:avLst/>
              </a:prstGeom>
              <a:ln w="28575">
                <a:solidFill>
                  <a:schemeClr val="accent5">
                    <a:lumMod val="60000"/>
                    <a:lumOff val="4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23 Conector recto"/>
              <p:cNvCxnSpPr/>
              <p:nvPr/>
            </p:nvCxnSpPr>
            <p:spPr>
              <a:xfrm>
                <a:off x="7380344" y="2713112"/>
                <a:ext cx="288000" cy="0"/>
              </a:xfrm>
              <a:prstGeom prst="line">
                <a:avLst/>
              </a:prstGeom>
              <a:ln w="28575">
                <a:solidFill>
                  <a:schemeClr val="accent5">
                    <a:lumMod val="60000"/>
                    <a:lumOff val="4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32 Conector recto"/>
            <p:cNvCxnSpPr/>
            <p:nvPr/>
          </p:nvCxnSpPr>
          <p:spPr>
            <a:xfrm>
              <a:off x="1178099" y="5589240"/>
              <a:ext cx="734481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35 Grupo"/>
            <p:cNvGrpSpPr/>
            <p:nvPr/>
          </p:nvGrpSpPr>
          <p:grpSpPr>
            <a:xfrm>
              <a:off x="827904" y="3766009"/>
              <a:ext cx="7883557" cy="72008"/>
              <a:chOff x="827904" y="3766009"/>
              <a:chExt cx="7883557" cy="72008"/>
            </a:xfrm>
          </p:grpSpPr>
          <p:cxnSp>
            <p:nvCxnSpPr>
              <p:cNvPr id="25" name="24 Conector recto"/>
              <p:cNvCxnSpPr/>
              <p:nvPr/>
            </p:nvCxnSpPr>
            <p:spPr>
              <a:xfrm>
                <a:off x="827904" y="3783707"/>
                <a:ext cx="4680000" cy="0"/>
              </a:xfrm>
              <a:prstGeom prst="line">
                <a:avLst/>
              </a:prstGeom>
              <a:ln w="28575">
                <a:solidFill>
                  <a:schemeClr val="accent2">
                    <a:lumMod val="60000"/>
                    <a:lumOff val="4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34 Conector recto"/>
              <p:cNvCxnSpPr/>
              <p:nvPr/>
            </p:nvCxnSpPr>
            <p:spPr>
              <a:xfrm rot="120000" flipV="1">
                <a:off x="5903461" y="3766009"/>
                <a:ext cx="2808000" cy="72008"/>
              </a:xfrm>
              <a:prstGeom prst="line">
                <a:avLst/>
              </a:prstGeom>
              <a:ln w="28575">
                <a:solidFill>
                  <a:schemeClr val="accent2">
                    <a:lumMod val="60000"/>
                    <a:lumOff val="4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>
            <a:normAutofit/>
          </a:bodyPr>
          <a:lstStyle/>
          <a:p>
            <a:r>
              <a:rPr lang="es-MX" sz="3600" b="1" dirty="0" smtClean="0">
                <a:solidFill>
                  <a:schemeClr val="tx2">
                    <a:lumMod val="50000"/>
                  </a:schemeClr>
                </a:solidFill>
              </a:rPr>
              <a:t>Índice de Rezago Social </a:t>
            </a:r>
            <a:endParaRPr lang="es-MX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785794"/>
            <a:ext cx="8229600" cy="213915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MX" sz="1800" dirty="0" smtClean="0"/>
              <a:t>El Índice de Rezago Social (IRS), elaborado por el CONEVAL, es una medida que proporciona un resumen sobre carencias sociales. Para su cálculo se utilizan variables de educación, acceso a servicios de salud, servicios básicos  y espacios en la vivienda y bienes.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MX" sz="1800" dirty="0" smtClean="0"/>
              <a:t>En 98 localidades con población </a:t>
            </a:r>
            <a:r>
              <a:rPr lang="es-MX" sz="1800" dirty="0" err="1" smtClean="0"/>
              <a:t>afromexicana</a:t>
            </a:r>
            <a:r>
              <a:rPr lang="es-MX" sz="1800" dirty="0" smtClean="0"/>
              <a:t> donde el IRS se calculó para 2000 y 2010 el resultado es el siguiente: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s-MX" sz="1000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s-MX" sz="1800" dirty="0"/>
          </a:p>
        </p:txBody>
      </p:sp>
      <p:sp>
        <p:nvSpPr>
          <p:cNvPr id="6" name="5 Rectángulo"/>
          <p:cNvSpPr/>
          <p:nvPr/>
        </p:nvSpPr>
        <p:spPr>
          <a:xfrm>
            <a:off x="1043608" y="3068960"/>
            <a:ext cx="5328592" cy="27008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20881" r="25174"/>
          <a:stretch>
            <a:fillRect/>
          </a:stretch>
        </p:blipFill>
        <p:spPr bwMode="auto">
          <a:xfrm>
            <a:off x="2577597" y="3096851"/>
            <a:ext cx="3708872" cy="270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1109887" y="3228897"/>
            <a:ext cx="1372516" cy="377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b="1" dirty="0" smtClean="0"/>
              <a:t>Muy alto</a:t>
            </a:r>
            <a:endParaRPr lang="es-MX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108920" y="3741407"/>
            <a:ext cx="1372516" cy="377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b="1" dirty="0" smtClean="0"/>
              <a:t>Alto</a:t>
            </a:r>
            <a:endParaRPr lang="es-MX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1108920" y="4238431"/>
            <a:ext cx="1372516" cy="377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b="1" dirty="0" smtClean="0"/>
              <a:t>Medio</a:t>
            </a:r>
            <a:endParaRPr lang="es-MX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1108920" y="4746134"/>
            <a:ext cx="1372516" cy="377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b="1" dirty="0" smtClean="0"/>
              <a:t>Bajo</a:t>
            </a:r>
            <a:endParaRPr lang="es-MX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108920" y="5274318"/>
            <a:ext cx="1372516" cy="377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b="1" dirty="0" smtClean="0"/>
              <a:t>Muy bajo</a:t>
            </a:r>
            <a:endParaRPr lang="es-MX" b="1" dirty="0"/>
          </a:p>
        </p:txBody>
      </p:sp>
      <p:grpSp>
        <p:nvGrpSpPr>
          <p:cNvPr id="17" name="16 Grupo"/>
          <p:cNvGrpSpPr/>
          <p:nvPr/>
        </p:nvGrpSpPr>
        <p:grpSpPr>
          <a:xfrm>
            <a:off x="6876256" y="3717032"/>
            <a:ext cx="1428760" cy="753818"/>
            <a:chOff x="6858016" y="5604140"/>
            <a:chExt cx="1428760" cy="753818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37585" r="89547" b="53872"/>
            <a:stretch>
              <a:fillRect/>
            </a:stretch>
          </p:blipFill>
          <p:spPr bwMode="auto">
            <a:xfrm>
              <a:off x="6858016" y="5643578"/>
              <a:ext cx="571504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53572" t="59795" r="33362" b="31663"/>
            <a:stretch>
              <a:fillRect/>
            </a:stretch>
          </p:blipFill>
          <p:spPr bwMode="auto">
            <a:xfrm>
              <a:off x="6929454" y="6000768"/>
              <a:ext cx="571504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14 CuadroTexto"/>
            <p:cNvSpPr txBox="1"/>
            <p:nvPr/>
          </p:nvSpPr>
          <p:spPr>
            <a:xfrm>
              <a:off x="7572396" y="5604140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 smtClean="0"/>
                <a:t>2000</a:t>
              </a:r>
              <a:endParaRPr lang="es-MX" b="1" dirty="0"/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7572396" y="5988626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 smtClean="0"/>
                <a:t>2010</a:t>
              </a:r>
              <a:endParaRPr lang="es-MX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75486"/>
            <a:ext cx="8229600" cy="129614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s-MX" sz="2000" dirty="0" smtClean="0">
                <a:solidFill>
                  <a:schemeClr val="tx2">
                    <a:lumMod val="50000"/>
                  </a:schemeClr>
                </a:solidFill>
              </a:rPr>
              <a:t>El documento se encuentra en la página web del INEGI (</a:t>
            </a:r>
            <a:r>
              <a:rPr lang="es-MX" sz="2000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www.inegi.org.mx</a:t>
            </a:r>
            <a:r>
              <a:rPr lang="es-MX" sz="2000" dirty="0" smtClean="0">
                <a:solidFill>
                  <a:schemeClr val="tx2">
                    <a:lumMod val="50000"/>
                  </a:schemeClr>
                </a:solidFill>
              </a:rPr>
              <a:t>), dentro del apartado de Publicaciones del Censo de Población y Vivienda 2010.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MX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9741" t="16699" r="39427" b="37744"/>
          <a:stretch>
            <a:fillRect/>
          </a:stretch>
        </p:blipFill>
        <p:spPr bwMode="auto">
          <a:xfrm>
            <a:off x="179512" y="2708920"/>
            <a:ext cx="3816424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8 Flecha izquierda"/>
          <p:cNvSpPr/>
          <p:nvPr/>
        </p:nvSpPr>
        <p:spPr>
          <a:xfrm rot="5400000">
            <a:off x="1835696" y="4365104"/>
            <a:ext cx="720080" cy="288032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 l="29849" t="32482" r="37634" b="19481"/>
          <a:stretch>
            <a:fillRect/>
          </a:stretch>
        </p:blipFill>
        <p:spPr bwMode="auto">
          <a:xfrm>
            <a:off x="3419872" y="3573016"/>
            <a:ext cx="2619983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11 Flecha izquierda"/>
          <p:cNvSpPr/>
          <p:nvPr/>
        </p:nvSpPr>
        <p:spPr>
          <a:xfrm rot="5196712">
            <a:off x="4449010" y="4805034"/>
            <a:ext cx="720080" cy="288032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3" name="Picture 5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46661" t="32536" r="19925" b="30694"/>
          <a:stretch>
            <a:fillRect/>
          </a:stretch>
        </p:blipFill>
        <p:spPr bwMode="auto">
          <a:xfrm>
            <a:off x="5724128" y="4005064"/>
            <a:ext cx="3240360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13 Flecha izquierda">
            <a:hlinkClick r:id="rId7"/>
          </p:cNvPr>
          <p:cNvSpPr/>
          <p:nvPr/>
        </p:nvSpPr>
        <p:spPr>
          <a:xfrm rot="1247282">
            <a:off x="6903931" y="4843551"/>
            <a:ext cx="720080" cy="288032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251520" y="4515"/>
            <a:ext cx="8640960" cy="1143000"/>
          </a:xfrm>
        </p:spPr>
        <p:txBody>
          <a:bodyPr>
            <a:noAutofit/>
          </a:bodyPr>
          <a:lstStyle/>
          <a:p>
            <a:r>
              <a:rPr lang="es-MX" sz="2800" b="1" dirty="0" smtClean="0">
                <a:solidFill>
                  <a:schemeClr val="tx2">
                    <a:lumMod val="50000"/>
                  </a:schemeClr>
                </a:solidFill>
              </a:rPr>
              <a:t>Perfil </a:t>
            </a:r>
            <a:r>
              <a:rPr lang="es-MX" sz="2800" b="1" dirty="0" err="1" smtClean="0">
                <a:solidFill>
                  <a:schemeClr val="tx2">
                    <a:lumMod val="50000"/>
                  </a:schemeClr>
                </a:solidFill>
              </a:rPr>
              <a:t>sociodemográfico</a:t>
            </a:r>
            <a:r>
              <a:rPr lang="es-MX" sz="2800" b="1" dirty="0" smtClean="0">
                <a:solidFill>
                  <a:schemeClr val="tx2">
                    <a:lumMod val="50000"/>
                  </a:schemeClr>
                </a:solidFill>
              </a:rPr>
              <a:t> de localidades con presencia de población </a:t>
            </a:r>
            <a:r>
              <a:rPr lang="es-MX" sz="2800" b="1" dirty="0" err="1" smtClean="0">
                <a:solidFill>
                  <a:schemeClr val="tx2">
                    <a:lumMod val="50000"/>
                  </a:schemeClr>
                </a:solidFill>
              </a:rPr>
              <a:t>afromexicana</a:t>
            </a:r>
            <a:r>
              <a:rPr lang="es-MX" sz="2800" b="1" dirty="0" smtClean="0">
                <a:solidFill>
                  <a:schemeClr val="tx2">
                    <a:lumMod val="50000"/>
                  </a:schemeClr>
                </a:solidFill>
              </a:rPr>
              <a:t> de Oaxaca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s-MX" b="1" dirty="0" smtClean="0">
                <a:solidFill>
                  <a:schemeClr val="tx2">
                    <a:lumMod val="50000"/>
                  </a:schemeClr>
                </a:solidFill>
              </a:rPr>
              <a:t>Encuesta </a:t>
            </a:r>
            <a:r>
              <a:rPr lang="es-MX" b="1" dirty="0" err="1" smtClean="0">
                <a:solidFill>
                  <a:schemeClr val="tx2">
                    <a:lumMod val="50000"/>
                  </a:schemeClr>
                </a:solidFill>
              </a:rPr>
              <a:t>Intercensal</a:t>
            </a:r>
            <a:r>
              <a:rPr lang="es-MX" b="1" dirty="0" smtClean="0">
                <a:solidFill>
                  <a:schemeClr val="tx2">
                    <a:lumMod val="50000"/>
                  </a:schemeClr>
                </a:solidFill>
              </a:rPr>
              <a:t> 2015</a:t>
            </a:r>
            <a:endParaRPr lang="es-MX" dirty="0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755576" y="1124744"/>
            <a:ext cx="7941568" cy="473314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s-MX" sz="2200" dirty="0" smtClean="0"/>
              <a:t>Con la finalidad de actualizar la información estadística en materia de población y vivienda, el INEGI tiene proyectado realizar una encuesta en 2015 cuyos resultados permitan producir indicadores para el ámbito nacional, las 32 entidades federativas, los 2 457 municipios y para cada una de las 217 localidades con 50 mil y más habitantes.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MX" sz="22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es-MX" sz="2200" dirty="0" smtClean="0"/>
              <a:t>Esta encuesta tiene el propósito de </a:t>
            </a:r>
            <a:r>
              <a:rPr lang="es-MX" sz="2200" smtClean="0"/>
              <a:t>generar estimaciones </a:t>
            </a:r>
            <a:r>
              <a:rPr lang="es-MX" sz="2200" dirty="0" smtClean="0"/>
              <a:t>sobre el volumen, la composición y distribución de la población y de las viviendas del territorio nacional, así como obtener estimadores de proporciones, tasas y promedios con el conjunto de variables captadas.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MX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392488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3175" indent="-3175" algn="just">
              <a:spcBef>
                <a:spcPts val="0"/>
              </a:spcBef>
              <a:buNone/>
            </a:pPr>
            <a:r>
              <a:rPr lang="es-MX" sz="2200" dirty="0" smtClean="0"/>
              <a:t>Entre la diversidad de temas de la encuesta, se tiene previsto el de la identificación de la población </a:t>
            </a:r>
            <a:r>
              <a:rPr lang="es-MX" sz="2200" dirty="0" err="1" smtClean="0"/>
              <a:t>afrodescendiente</a:t>
            </a:r>
            <a:r>
              <a:rPr lang="es-MX" sz="2200" dirty="0" smtClean="0"/>
              <a:t>.</a:t>
            </a:r>
          </a:p>
          <a:p>
            <a:pPr marL="3175" indent="-3175" algn="just">
              <a:spcBef>
                <a:spcPts val="0"/>
              </a:spcBef>
              <a:buNone/>
            </a:pPr>
            <a:endParaRPr lang="es-MX" sz="2200" dirty="0" smtClean="0"/>
          </a:p>
          <a:p>
            <a:pPr marL="3175" indent="-3175" algn="just">
              <a:spcBef>
                <a:spcPts val="0"/>
              </a:spcBef>
              <a:buNone/>
            </a:pPr>
            <a:r>
              <a:rPr lang="es-MX" sz="2200" dirty="0" smtClean="0"/>
              <a:t>Se han evaluado diferentes preguntas para identificar a la población </a:t>
            </a:r>
            <a:r>
              <a:rPr lang="es-MX" sz="2200" dirty="0" err="1" smtClean="0"/>
              <a:t>afrodescendiente</a:t>
            </a:r>
            <a:r>
              <a:rPr lang="es-MX" sz="2200" dirty="0" smtClean="0"/>
              <a:t> en cuatro pruebas piloto realizadas en 2013 y 2014 y se ha contado con el acompañamiento de los usuarios de la información interesados en el tema.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MX" sz="22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es-MX" sz="2200" dirty="0" smtClean="0"/>
              <a:t>Hoy en día existe un grupo de trabajo conformado por representantes de diferentes organizaciones sociales, del sector académico, del poder legislativo y de las instituciones del ámbito federal, estatal y municipal, con la finalidad de determinar la pregunta que habrá de incluirse en la Encuesta Intercensal 2015.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MX" sz="2000" dirty="0" smtClean="0"/>
          </a:p>
          <a:p>
            <a:pPr marL="3175" indent="-3175" algn="just">
              <a:spcBef>
                <a:spcPts val="0"/>
              </a:spcBef>
              <a:buNone/>
            </a:pPr>
            <a:endParaRPr lang="es-MX" sz="2000" dirty="0" smtClean="0"/>
          </a:p>
          <a:p>
            <a:pPr marL="3175" indent="-3175" algn="just">
              <a:spcBef>
                <a:spcPts val="0"/>
              </a:spcBef>
              <a:buNone/>
            </a:pPr>
            <a:endParaRPr lang="es-MX" sz="1050" dirty="0" smtClean="0"/>
          </a:p>
          <a:p>
            <a:pPr marL="3175" indent="-3175" algn="just">
              <a:spcBef>
                <a:spcPts val="0"/>
              </a:spcBef>
              <a:buNone/>
            </a:pPr>
            <a:endParaRPr lang="es-MX" sz="2000" dirty="0" smtClean="0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s-MX" b="1" dirty="0" smtClean="0">
                <a:solidFill>
                  <a:schemeClr val="tx2">
                    <a:lumMod val="50000"/>
                  </a:schemeClr>
                </a:solidFill>
              </a:rPr>
              <a:t>Encuesta </a:t>
            </a:r>
            <a:r>
              <a:rPr lang="es-MX" b="1" dirty="0" err="1" smtClean="0">
                <a:solidFill>
                  <a:schemeClr val="tx2">
                    <a:lumMod val="50000"/>
                  </a:schemeClr>
                </a:solidFill>
              </a:rPr>
              <a:t>Intercensal</a:t>
            </a:r>
            <a:r>
              <a:rPr lang="es-MX" b="1" dirty="0" smtClean="0">
                <a:solidFill>
                  <a:schemeClr val="tx2">
                    <a:lumMod val="50000"/>
                  </a:schemeClr>
                </a:solidFill>
              </a:rPr>
              <a:t> 2015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392488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3175" indent="-3175" algn="ctr">
              <a:spcBef>
                <a:spcPts val="0"/>
              </a:spcBef>
              <a:buNone/>
            </a:pPr>
            <a:endParaRPr lang="es-MX" sz="2800" dirty="0" smtClean="0"/>
          </a:p>
          <a:p>
            <a:pPr marL="3175" indent="-3175" algn="ctr">
              <a:spcBef>
                <a:spcPts val="0"/>
              </a:spcBef>
              <a:buNone/>
            </a:pPr>
            <a:endParaRPr lang="es-MX" sz="2800" dirty="0" smtClean="0"/>
          </a:p>
          <a:p>
            <a:pPr marL="3175" indent="-3175" algn="ctr">
              <a:spcBef>
                <a:spcPts val="0"/>
              </a:spcBef>
              <a:buNone/>
            </a:pPr>
            <a:r>
              <a:rPr lang="es-MX" sz="5400" dirty="0" smtClean="0"/>
              <a:t>Gracias!</a:t>
            </a:r>
          </a:p>
          <a:p>
            <a:pPr marL="3175" indent="-3175" algn="ctr">
              <a:spcBef>
                <a:spcPts val="0"/>
              </a:spcBef>
              <a:buNone/>
            </a:pPr>
            <a:endParaRPr lang="es-MX" sz="2800" dirty="0" smtClean="0"/>
          </a:p>
          <a:p>
            <a:pPr marL="3175" indent="-3175" algn="ctr">
              <a:spcBef>
                <a:spcPts val="0"/>
              </a:spcBef>
              <a:buNone/>
            </a:pPr>
            <a:r>
              <a:rPr lang="es-MX" sz="2800" dirty="0" smtClean="0"/>
              <a:t>Roberto Ruiz Ramírez</a:t>
            </a:r>
          </a:p>
          <a:p>
            <a:pPr marL="3175" indent="-3175" algn="ctr">
              <a:spcBef>
                <a:spcPts val="0"/>
              </a:spcBef>
              <a:buNone/>
            </a:pPr>
            <a:endParaRPr lang="es-MX" sz="2800" dirty="0" smtClean="0"/>
          </a:p>
          <a:p>
            <a:pPr marL="3175" indent="-3175" algn="ctr">
              <a:spcBef>
                <a:spcPts val="0"/>
              </a:spcBef>
              <a:buNone/>
            </a:pPr>
            <a:r>
              <a:rPr lang="es-MX" sz="2800" dirty="0" smtClean="0">
                <a:hlinkClick r:id="rId3"/>
              </a:rPr>
              <a:t>roberto.ruiz@inegi.org.mx</a:t>
            </a:r>
            <a:endParaRPr lang="es-MX" sz="2800" dirty="0" smtClean="0"/>
          </a:p>
          <a:p>
            <a:pPr marL="3175" indent="-3175" algn="just">
              <a:spcBef>
                <a:spcPts val="0"/>
              </a:spcBef>
              <a:buNone/>
            </a:pPr>
            <a:endParaRPr lang="es-MX" sz="2800" dirty="0" smtClean="0"/>
          </a:p>
          <a:p>
            <a:pPr marL="3175" indent="-3175" algn="just">
              <a:spcBef>
                <a:spcPts val="0"/>
              </a:spcBef>
              <a:buNone/>
            </a:pPr>
            <a:endParaRPr lang="es-MX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340768"/>
            <a:ext cx="7200800" cy="439248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s-MX" sz="2200" dirty="0" smtClean="0">
                <a:cs typeface="Helvetica" pitchFamily="34" charset="0"/>
              </a:rPr>
              <a:t>Las constituciones políticas de los estados de Oaxaca y Guerrero reconocen que la población </a:t>
            </a:r>
            <a:r>
              <a:rPr lang="es-MX" sz="2200" dirty="0" err="1" smtClean="0">
                <a:cs typeface="Helvetica" pitchFamily="34" charset="0"/>
              </a:rPr>
              <a:t>afromexicana</a:t>
            </a:r>
            <a:r>
              <a:rPr lang="es-MX" sz="2200" dirty="0" smtClean="0">
                <a:cs typeface="Helvetica" pitchFamily="34" charset="0"/>
              </a:rPr>
              <a:t> forma parte de su composición étnica.</a:t>
            </a:r>
          </a:p>
          <a:p>
            <a:pPr algn="just">
              <a:buFont typeface="Wingdings" pitchFamily="2" charset="2"/>
              <a:buChar char="Ø"/>
            </a:pPr>
            <a:endParaRPr lang="es-MX" sz="2200" dirty="0" smtClean="0">
              <a:cs typeface="Helvetica" pitchFamily="34" charset="0"/>
            </a:endParaRPr>
          </a:p>
          <a:p>
            <a:pPr marL="271463" indent="-184150" algn="just" fontAlgn="auto">
              <a:spcBef>
                <a:spcPts val="0"/>
              </a:spcBef>
              <a:buSzPct val="80000"/>
              <a:buFont typeface="Wingdings" pitchFamily="2" charset="2"/>
              <a:buChar char="Ø"/>
              <a:defRPr/>
            </a:pPr>
            <a:r>
              <a:rPr lang="es-MX" sz="2200" dirty="0" smtClean="0">
                <a:cs typeface="Helvetica" pitchFamily="34" charset="0"/>
              </a:rPr>
              <a:t>Convención Internacional sobre la Eliminación de todas la Formas de Discriminación Racial.</a:t>
            </a:r>
          </a:p>
          <a:p>
            <a:pPr marL="271463" indent="-184150" algn="just" fontAlgn="auto">
              <a:spcBef>
                <a:spcPts val="0"/>
              </a:spcBef>
              <a:buSzPct val="80000"/>
              <a:buNone/>
              <a:defRPr/>
            </a:pPr>
            <a:endParaRPr lang="es-MX" sz="2200" dirty="0" smtClean="0">
              <a:cs typeface="Helvetica" pitchFamily="34" charset="0"/>
            </a:endParaRPr>
          </a:p>
          <a:p>
            <a:pPr marL="728663" lvl="1" indent="-184150" fontAlgn="auto">
              <a:spcBef>
                <a:spcPts val="0"/>
              </a:spcBef>
              <a:buSzPct val="80000"/>
              <a:buFont typeface="Wingdings" pitchFamily="2" charset="2"/>
              <a:buChar char="§"/>
              <a:defRPr/>
            </a:pPr>
            <a:r>
              <a:rPr lang="es-MX" sz="2200" dirty="0" smtClean="0">
                <a:cs typeface="Helvetica" pitchFamily="34" charset="0"/>
              </a:rPr>
              <a:t>El Comité ha externado al Estado Mexicano, en reiteradas ocasiones, que la situación de los </a:t>
            </a:r>
            <a:r>
              <a:rPr lang="es-MX" sz="2200" dirty="0" err="1" smtClean="0">
                <a:cs typeface="Helvetica" pitchFamily="34" charset="0"/>
              </a:rPr>
              <a:t>afrodescendientes</a:t>
            </a:r>
            <a:r>
              <a:rPr lang="es-MX" sz="2200" dirty="0" smtClean="0">
                <a:cs typeface="Helvetica" pitchFamily="34" charset="0"/>
              </a:rPr>
              <a:t> se encuentra </a:t>
            </a:r>
            <a:r>
              <a:rPr lang="es-MX" sz="2200" dirty="0" err="1" smtClean="0">
                <a:cs typeface="Helvetica" pitchFamily="34" charset="0"/>
              </a:rPr>
              <a:t>invisibilizada</a:t>
            </a:r>
            <a:r>
              <a:rPr lang="es-MX" sz="2200" dirty="0" smtClean="0">
                <a:cs typeface="Helvetica" pitchFamily="34" charset="0"/>
              </a:rPr>
              <a:t>.</a:t>
            </a:r>
          </a:p>
          <a:p>
            <a:pPr marL="728663" lvl="1" indent="-184150" algn="just" fontAlgn="auto">
              <a:spcBef>
                <a:spcPts val="0"/>
              </a:spcBef>
              <a:buSzPct val="80000"/>
              <a:buFont typeface="Wingdings" pitchFamily="2" charset="2"/>
              <a:buChar char="Ø"/>
              <a:defRPr/>
            </a:pPr>
            <a:endParaRPr lang="es-MX" sz="2200" dirty="0" smtClean="0">
              <a:cs typeface="Helvetica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s-MX" sz="2000" dirty="0" smtClean="0">
              <a:cs typeface="Helvetica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36712"/>
          </a:xfrm>
        </p:spPr>
        <p:txBody>
          <a:bodyPr/>
          <a:lstStyle/>
          <a:p>
            <a:r>
              <a:rPr lang="es-MX" dirty="0" smtClean="0"/>
              <a:t>Introducción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1196752"/>
            <a:ext cx="7272808" cy="4608512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s-MX" sz="2200" dirty="0" smtClean="0"/>
              <a:t>En 2013 el INEGI inició un intercambio con representantes de organizaciones sociales </a:t>
            </a:r>
            <a:r>
              <a:rPr lang="es-MX" sz="2200" dirty="0" err="1" smtClean="0"/>
              <a:t>afrodescendientes</a:t>
            </a:r>
            <a:r>
              <a:rPr lang="es-MX" sz="2200" dirty="0" smtClean="0"/>
              <a:t>, instituciones del ámbito federal, estatal y municipal, del poder legislativo, así como del sector académico, para atender su demanda respecto del reconocimiento estadístico de la población </a:t>
            </a:r>
            <a:r>
              <a:rPr lang="es-MX" sz="2200" dirty="0" err="1" smtClean="0"/>
              <a:t>afrodescendiente</a:t>
            </a:r>
            <a:r>
              <a:rPr lang="es-MX" sz="2200" dirty="0" smtClean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MX" sz="22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es-MX" sz="2200" dirty="0" smtClean="0"/>
              <a:t>El tema central es que los censos de población no han incluido una pregunta que permita visibilizar a la población </a:t>
            </a:r>
            <a:r>
              <a:rPr lang="es-MX" sz="2200" dirty="0" err="1" smtClean="0"/>
              <a:t>afrodescendiente</a:t>
            </a:r>
            <a:r>
              <a:rPr lang="es-MX" sz="2200" dirty="0" smtClean="0"/>
              <a:t> y por lo tanto no existe información que revele la situación en que vive esta población y dé cuenta de su número.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MX" sz="2000" dirty="0" smtClean="0"/>
          </a:p>
          <a:p>
            <a:pPr marL="0" indent="0" algn="just">
              <a:spcBef>
                <a:spcPts val="0"/>
              </a:spcBef>
              <a:buNone/>
            </a:pPr>
            <a:endParaRPr lang="es-MX" sz="20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es-MX" sz="2000" dirty="0" smtClean="0"/>
              <a:t/>
            </a:r>
            <a:br>
              <a:rPr lang="es-MX" sz="2000" dirty="0" smtClean="0"/>
            </a:br>
            <a:endParaRPr lang="es-MX" sz="2000" dirty="0" smtClean="0"/>
          </a:p>
        </p:txBody>
      </p:sp>
      <p:sp>
        <p:nvSpPr>
          <p:cNvPr id="5" name="3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36712"/>
          </a:xfrm>
        </p:spPr>
        <p:txBody>
          <a:bodyPr/>
          <a:lstStyle/>
          <a:p>
            <a:r>
              <a:rPr lang="es-MX" dirty="0" smtClean="0"/>
              <a:t>Introducción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1196752"/>
            <a:ext cx="7272808" cy="4608512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s-MX" sz="2400" dirty="0" smtClean="0"/>
              <a:t>Desde entonces se ha trabajado en dos sentidos: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MX" sz="2400" dirty="0" smtClean="0"/>
          </a:p>
          <a:p>
            <a:pPr marL="400050" lvl="1"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es-MX" sz="2400" dirty="0" smtClean="0"/>
              <a:t>La definición de la pregunta que debe ser incluida en los censos para identificar a la población </a:t>
            </a:r>
            <a:r>
              <a:rPr lang="es-MX" sz="2400" dirty="0" err="1" smtClean="0"/>
              <a:t>afrodescendiente</a:t>
            </a:r>
            <a:r>
              <a:rPr lang="es-MX" sz="2400" dirty="0" smtClean="0"/>
              <a:t>.</a:t>
            </a:r>
          </a:p>
          <a:p>
            <a:pPr marL="400050" lvl="1" indent="0" algn="just">
              <a:spcBef>
                <a:spcPts val="0"/>
              </a:spcBef>
              <a:buFont typeface="Wingdings" pitchFamily="2" charset="2"/>
              <a:buChar char="Ø"/>
            </a:pPr>
            <a:endParaRPr lang="es-MX" sz="2400" dirty="0" smtClean="0"/>
          </a:p>
          <a:p>
            <a:pPr marL="400050" lvl="1"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es-MX" sz="2400" dirty="0" smtClean="0"/>
              <a:t>Revisión de la información estadística existente que pueda revelar la situación de esta población.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MX" sz="2000" dirty="0" smtClean="0"/>
          </a:p>
          <a:p>
            <a:pPr marL="0" indent="0" algn="just">
              <a:spcBef>
                <a:spcPts val="0"/>
              </a:spcBef>
              <a:buNone/>
            </a:pPr>
            <a:endParaRPr lang="es-MX" sz="20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es-MX" sz="2000" dirty="0" smtClean="0"/>
              <a:t/>
            </a:r>
            <a:br>
              <a:rPr lang="es-MX" sz="2000" dirty="0" smtClean="0"/>
            </a:br>
            <a:endParaRPr lang="es-MX" sz="2000" dirty="0" smtClean="0"/>
          </a:p>
        </p:txBody>
      </p:sp>
      <p:sp>
        <p:nvSpPr>
          <p:cNvPr id="5" name="3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36712"/>
          </a:xfrm>
        </p:spPr>
        <p:txBody>
          <a:bodyPr/>
          <a:lstStyle/>
          <a:p>
            <a:r>
              <a:rPr lang="es-MX" dirty="0" smtClean="0"/>
              <a:t>Introducción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4515"/>
            <a:ext cx="8640960" cy="1143000"/>
          </a:xfrm>
        </p:spPr>
        <p:txBody>
          <a:bodyPr>
            <a:noAutofit/>
          </a:bodyPr>
          <a:lstStyle/>
          <a:p>
            <a:r>
              <a:rPr lang="es-MX" sz="2800" b="1" dirty="0" smtClean="0">
                <a:solidFill>
                  <a:schemeClr val="tx2">
                    <a:lumMod val="50000"/>
                  </a:schemeClr>
                </a:solidFill>
              </a:rPr>
              <a:t>Perfil </a:t>
            </a:r>
            <a:r>
              <a:rPr lang="es-MX" sz="2800" b="1" dirty="0" err="1" smtClean="0">
                <a:solidFill>
                  <a:schemeClr val="tx2">
                    <a:lumMod val="50000"/>
                  </a:schemeClr>
                </a:solidFill>
              </a:rPr>
              <a:t>sociodemográfico</a:t>
            </a:r>
            <a:r>
              <a:rPr lang="es-MX" sz="2800" b="1" dirty="0" smtClean="0">
                <a:solidFill>
                  <a:schemeClr val="tx2">
                    <a:lumMod val="50000"/>
                  </a:schemeClr>
                </a:solidFill>
              </a:rPr>
              <a:t> de localidades con presencia de población </a:t>
            </a:r>
            <a:r>
              <a:rPr lang="es-MX" sz="2800" b="1" dirty="0" err="1" smtClean="0">
                <a:solidFill>
                  <a:schemeClr val="tx2">
                    <a:lumMod val="50000"/>
                  </a:schemeClr>
                </a:solidFill>
              </a:rPr>
              <a:t>afromexicana</a:t>
            </a:r>
            <a:r>
              <a:rPr lang="es-MX" sz="2800" b="1" dirty="0" smtClean="0">
                <a:solidFill>
                  <a:schemeClr val="tx2">
                    <a:lumMod val="50000"/>
                  </a:schemeClr>
                </a:solidFill>
              </a:rPr>
              <a:t> de Oaxaca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268760"/>
            <a:ext cx="7200800" cy="4464496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s-MX" sz="2200" dirty="0" smtClean="0"/>
              <a:t>Se elaboró un estudio regional que, bajo un enfoque territorial y comparativo, muestra las características demográficas y socioeconómicas de población residente en las localidades reconocidas con presencia de población </a:t>
            </a:r>
            <a:r>
              <a:rPr lang="es-MX" sz="2200" dirty="0" err="1" smtClean="0"/>
              <a:t>afromexicana</a:t>
            </a:r>
            <a:r>
              <a:rPr lang="es-MX" sz="2200" dirty="0" smtClean="0"/>
              <a:t> en el estado de Oaxaca.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MX" sz="2200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MX" sz="2200" dirty="0" smtClean="0"/>
              <a:t>Se tomaron como base las localidades reconocidas con asentamiento histórico y componentes socioculturales predominantemente </a:t>
            </a:r>
            <a:r>
              <a:rPr lang="es-MX" sz="2200" dirty="0" err="1" smtClean="0"/>
              <a:t>afrodescendientes</a:t>
            </a:r>
            <a:r>
              <a:rPr lang="es-MX" sz="2200" dirty="0" smtClean="0"/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s-MX" sz="2200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MX" sz="2200" dirty="0" smtClean="0"/>
              <a:t>La fuente de los datos es el Censo de Población y Vivienda 2010.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5550507"/>
            <a:ext cx="9144000" cy="1153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0" y="4515"/>
            <a:ext cx="9144000" cy="1143000"/>
          </a:xfrm>
        </p:spPr>
        <p:txBody>
          <a:bodyPr>
            <a:noAutofit/>
          </a:bodyPr>
          <a:lstStyle/>
          <a:p>
            <a:r>
              <a:rPr lang="es-MX" sz="2400" b="1" dirty="0" smtClean="0">
                <a:solidFill>
                  <a:schemeClr val="tx2">
                    <a:lumMod val="50000"/>
                  </a:schemeClr>
                </a:solidFill>
              </a:rPr>
              <a:t>Entidades y municipios con presencia de población </a:t>
            </a:r>
            <a:r>
              <a:rPr lang="es-MX" sz="2400" b="1" dirty="0" err="1" smtClean="0">
                <a:solidFill>
                  <a:schemeClr val="tx2">
                    <a:lumMod val="50000"/>
                  </a:schemeClr>
                </a:solidFill>
              </a:rPr>
              <a:t>afromexicana</a:t>
            </a:r>
            <a:r>
              <a:rPr lang="es-MX" sz="2400" b="1" dirty="0" smtClean="0">
                <a:solidFill>
                  <a:schemeClr val="tx2">
                    <a:lumMod val="50000"/>
                  </a:schemeClr>
                </a:solidFill>
              </a:rPr>
              <a:t>, Estados Unidos Mexicanos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l="17603" t="21671" r="789" b="11990"/>
          <a:stretch>
            <a:fillRect/>
          </a:stretch>
        </p:blipFill>
        <p:spPr bwMode="auto">
          <a:xfrm>
            <a:off x="857224" y="1428736"/>
            <a:ext cx="7471163" cy="48577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5550507"/>
            <a:ext cx="9144000" cy="1153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251520" y="4515"/>
            <a:ext cx="8640960" cy="995593"/>
          </a:xfrm>
        </p:spPr>
        <p:txBody>
          <a:bodyPr>
            <a:noAutofit/>
          </a:bodyPr>
          <a:lstStyle/>
          <a:p>
            <a:r>
              <a:rPr lang="es-MX" sz="2400" b="1" dirty="0" smtClean="0">
                <a:solidFill>
                  <a:schemeClr val="tx2">
                    <a:lumMod val="50000"/>
                  </a:schemeClr>
                </a:solidFill>
              </a:rPr>
              <a:t>Municipios y localidades de la entidad de Oaxaca </a:t>
            </a:r>
            <a:br>
              <a:rPr lang="es-MX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s-MX" sz="2400" b="1" dirty="0" smtClean="0">
                <a:solidFill>
                  <a:schemeClr val="tx2">
                    <a:lumMod val="50000"/>
                  </a:schemeClr>
                </a:solidFill>
              </a:rPr>
              <a:t>con presencia de población </a:t>
            </a:r>
            <a:r>
              <a:rPr lang="es-MX" sz="2400" b="1" dirty="0" err="1" smtClean="0">
                <a:solidFill>
                  <a:schemeClr val="tx2">
                    <a:lumMod val="50000"/>
                  </a:schemeClr>
                </a:solidFill>
              </a:rPr>
              <a:t>afromexicana</a:t>
            </a:r>
            <a:endParaRPr lang="es-MX" sz="24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15 Imagen" descr="Oax sin transp y lo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71546"/>
            <a:ext cx="8223748" cy="55576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6 Grupo"/>
          <p:cNvGrpSpPr/>
          <p:nvPr/>
        </p:nvGrpSpPr>
        <p:grpSpPr>
          <a:xfrm>
            <a:off x="0" y="0"/>
            <a:ext cx="9144000" cy="6858000"/>
            <a:chOff x="323528" y="909312"/>
            <a:chExt cx="8539200" cy="5328000"/>
          </a:xfrm>
        </p:grpSpPr>
        <p:pic>
          <p:nvPicPr>
            <p:cNvPr id="7" name="Picture 23"/>
            <p:cNvPicPr preferRelativeResize="0">
              <a:picLocks noChangeArrowheads="1"/>
            </p:cNvPicPr>
            <p:nvPr/>
          </p:nvPicPr>
          <p:blipFill>
            <a:blip r:embed="rId2" cstate="print"/>
            <a:srcRect l="22402" t="25640" b="10536"/>
            <a:stretch>
              <a:fillRect/>
            </a:stretch>
          </p:blipFill>
          <p:spPr bwMode="auto">
            <a:xfrm>
              <a:off x="323528" y="909312"/>
              <a:ext cx="8539200" cy="532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3" name="24 Grupo"/>
            <p:cNvGrpSpPr/>
            <p:nvPr/>
          </p:nvGrpSpPr>
          <p:grpSpPr>
            <a:xfrm>
              <a:off x="7294719" y="951450"/>
              <a:ext cx="1512000" cy="1022400"/>
              <a:chOff x="7308304" y="836712"/>
              <a:chExt cx="1512000" cy="1022400"/>
            </a:xfrm>
          </p:grpSpPr>
          <p:pic>
            <p:nvPicPr>
              <p:cNvPr id="9" name="Picture 2"/>
              <p:cNvPicPr preferRelativeResize="0">
                <a:picLocks noChangeArrowheads="1"/>
              </p:cNvPicPr>
              <p:nvPr/>
            </p:nvPicPr>
            <p:blipFill>
              <a:blip r:embed="rId3" cstate="print"/>
              <a:srcRect l="22402" t="16002" b="15991"/>
              <a:stretch>
                <a:fillRect/>
              </a:stretch>
            </p:blipFill>
            <p:spPr bwMode="auto">
              <a:xfrm>
                <a:off x="7308304" y="836712"/>
                <a:ext cx="1512000" cy="10224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10" name="9 Rectángulo"/>
              <p:cNvSpPr/>
              <p:nvPr/>
            </p:nvSpPr>
            <p:spPr>
              <a:xfrm>
                <a:off x="7313735" y="1515183"/>
                <a:ext cx="450000" cy="295200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grpSp>
          <p:nvGrpSpPr>
            <p:cNvPr id="4" name="10 Grupo"/>
            <p:cNvGrpSpPr/>
            <p:nvPr/>
          </p:nvGrpSpPr>
          <p:grpSpPr>
            <a:xfrm>
              <a:off x="639841" y="1130763"/>
              <a:ext cx="5948383" cy="2494827"/>
              <a:chOff x="639841" y="1130763"/>
              <a:chExt cx="5948383" cy="2494827"/>
            </a:xfrm>
          </p:grpSpPr>
          <p:sp>
            <p:nvSpPr>
              <p:cNvPr id="12" name="11 CuadroTexto"/>
              <p:cNvSpPr txBox="1"/>
              <p:nvPr/>
            </p:nvSpPr>
            <p:spPr>
              <a:xfrm>
                <a:off x="6156176" y="3356992"/>
                <a:ext cx="43204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800" b="1" dirty="0" smtClean="0">
                    <a:solidFill>
                      <a:schemeClr val="bg1"/>
                    </a:solidFill>
                  </a:rPr>
                  <a:t>334</a:t>
                </a:r>
                <a:endParaRPr lang="es-MX" sz="800" b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5" name="31 Grupo"/>
              <p:cNvGrpSpPr/>
              <p:nvPr/>
            </p:nvGrpSpPr>
            <p:grpSpPr>
              <a:xfrm>
                <a:off x="639841" y="1130763"/>
                <a:ext cx="4364207" cy="2494827"/>
                <a:chOff x="639841" y="1149617"/>
                <a:chExt cx="4364207" cy="2494827"/>
              </a:xfrm>
            </p:grpSpPr>
            <p:sp>
              <p:nvSpPr>
                <p:cNvPr id="14" name="13 CuadroTexto"/>
                <p:cNvSpPr txBox="1"/>
                <p:nvPr/>
              </p:nvSpPr>
              <p:spPr>
                <a:xfrm>
                  <a:off x="2220413" y="1223500"/>
                  <a:ext cx="432048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MX" sz="800" b="1" dirty="0" smtClean="0">
                      <a:solidFill>
                        <a:schemeClr val="bg1"/>
                      </a:solidFill>
                    </a:rPr>
                    <a:t>056</a:t>
                  </a:r>
                  <a:endParaRPr lang="es-MX" sz="8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" name="14 CuadroTexto"/>
                <p:cNvSpPr txBox="1"/>
                <p:nvPr/>
              </p:nvSpPr>
              <p:spPr>
                <a:xfrm>
                  <a:off x="2743519" y="1149617"/>
                  <a:ext cx="432048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MX" sz="800" b="1" dirty="0" smtClean="0">
                      <a:solidFill>
                        <a:schemeClr val="bg1"/>
                      </a:solidFill>
                    </a:rPr>
                    <a:t>345</a:t>
                  </a:r>
                  <a:endParaRPr lang="es-MX" sz="8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15 CuadroTexto"/>
                <p:cNvSpPr txBox="1"/>
                <p:nvPr/>
              </p:nvSpPr>
              <p:spPr>
                <a:xfrm>
                  <a:off x="639841" y="2371391"/>
                  <a:ext cx="432048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MX" sz="800" b="1" dirty="0" smtClean="0">
                      <a:solidFill>
                        <a:schemeClr val="bg1"/>
                      </a:solidFill>
                    </a:rPr>
                    <a:t>485</a:t>
                  </a:r>
                  <a:endParaRPr lang="es-MX" sz="8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" name="16 CuadroTexto"/>
                <p:cNvSpPr txBox="1"/>
                <p:nvPr/>
              </p:nvSpPr>
              <p:spPr>
                <a:xfrm>
                  <a:off x="1416483" y="1165586"/>
                  <a:ext cx="432048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MX" sz="800" b="1" dirty="0" smtClean="0">
                      <a:solidFill>
                        <a:schemeClr val="bg1"/>
                      </a:solidFill>
                    </a:rPr>
                    <a:t>180</a:t>
                  </a:r>
                  <a:endParaRPr lang="es-MX" sz="8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" name="17 CuadroTexto"/>
                <p:cNvSpPr txBox="1"/>
                <p:nvPr/>
              </p:nvSpPr>
              <p:spPr>
                <a:xfrm>
                  <a:off x="2007993" y="1484784"/>
                  <a:ext cx="432048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MX" sz="800" b="1" dirty="0" smtClean="0">
                      <a:solidFill>
                        <a:schemeClr val="bg1"/>
                      </a:solidFill>
                    </a:rPr>
                    <a:t>474</a:t>
                  </a:r>
                  <a:endParaRPr lang="es-MX" sz="8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18 CuadroTexto"/>
                <p:cNvSpPr txBox="1"/>
                <p:nvPr/>
              </p:nvSpPr>
              <p:spPr>
                <a:xfrm>
                  <a:off x="2057739" y="2054555"/>
                  <a:ext cx="432048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MX" sz="800" b="1" dirty="0" smtClean="0">
                      <a:solidFill>
                        <a:schemeClr val="bg1"/>
                      </a:solidFill>
                    </a:rPr>
                    <a:t>168</a:t>
                  </a:r>
                  <a:endParaRPr lang="es-MX" sz="8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19 CuadroTexto"/>
                <p:cNvSpPr txBox="1"/>
                <p:nvPr/>
              </p:nvSpPr>
              <p:spPr>
                <a:xfrm>
                  <a:off x="1719961" y="1932801"/>
                  <a:ext cx="432048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MX" sz="800" b="1" dirty="0" smtClean="0">
                      <a:solidFill>
                        <a:schemeClr val="bg1"/>
                      </a:solidFill>
                    </a:rPr>
                    <a:t>402</a:t>
                  </a:r>
                  <a:endParaRPr lang="es-MX" sz="8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20 CuadroTexto"/>
                <p:cNvSpPr txBox="1"/>
                <p:nvPr/>
              </p:nvSpPr>
              <p:spPr>
                <a:xfrm>
                  <a:off x="1287913" y="2605746"/>
                  <a:ext cx="432048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MX" sz="800" b="1" dirty="0" smtClean="0">
                      <a:solidFill>
                        <a:schemeClr val="bg1"/>
                      </a:solidFill>
                    </a:rPr>
                    <a:t>507</a:t>
                  </a:r>
                  <a:endParaRPr lang="es-MX" sz="8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21 CuadroTexto"/>
                <p:cNvSpPr txBox="1"/>
                <p:nvPr/>
              </p:nvSpPr>
              <p:spPr>
                <a:xfrm>
                  <a:off x="2656065" y="2724889"/>
                  <a:ext cx="432048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MX" sz="800" b="1" dirty="0" smtClean="0"/>
                    <a:t>482</a:t>
                  </a:r>
                  <a:endParaRPr lang="es-MX" sz="800" b="1" dirty="0"/>
                </a:p>
              </p:txBody>
            </p:sp>
            <p:sp>
              <p:nvSpPr>
                <p:cNvPr id="23" name="22 CuadroTexto"/>
                <p:cNvSpPr txBox="1"/>
                <p:nvPr/>
              </p:nvSpPr>
              <p:spPr>
                <a:xfrm>
                  <a:off x="4067944" y="3356992"/>
                  <a:ext cx="432048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MX" sz="800" b="1" dirty="0" smtClean="0"/>
                    <a:t>414</a:t>
                  </a:r>
                  <a:endParaRPr lang="es-MX" sz="800" b="1" dirty="0"/>
                </a:p>
              </p:txBody>
            </p:sp>
            <p:sp>
              <p:nvSpPr>
                <p:cNvPr id="24" name="23 CuadroTexto"/>
                <p:cNvSpPr txBox="1"/>
                <p:nvPr/>
              </p:nvSpPr>
              <p:spPr>
                <a:xfrm>
                  <a:off x="4572000" y="3429000"/>
                  <a:ext cx="432048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MX" sz="800" b="1" dirty="0" smtClean="0"/>
                    <a:t>467</a:t>
                  </a:r>
                  <a:endParaRPr lang="es-MX" sz="800" b="1" dirty="0"/>
                </a:p>
              </p:txBody>
            </p:sp>
          </p:grpSp>
        </p:grpSp>
        <p:pic>
          <p:nvPicPr>
            <p:cNvPr id="25" name="Picture 2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76256" y="5370274"/>
              <a:ext cx="1944216" cy="832924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pic>
          <p:nvPicPr>
            <p:cNvPr id="26" name="Picture 2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7828" y="4104110"/>
              <a:ext cx="3672407" cy="209753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8" name="27 Elipse">
            <a:hlinkClick r:id="rId6" action="ppaction://hlinksldjump"/>
          </p:cNvPr>
          <p:cNvSpPr/>
          <p:nvPr/>
        </p:nvSpPr>
        <p:spPr>
          <a:xfrm>
            <a:off x="2411760" y="2276872"/>
            <a:ext cx="1296144" cy="10801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MMPROD_UIDATA" val="&lt;database version=&quot;7.0&quot;&gt;&lt;object type=&quot;1&quot; unique_id=&quot;10001&quot;&gt;&lt;object type=&quot;2&quot; unique_id=&quot;11605&quot;&gt;&lt;object type=&quot;3&quot; unique_id=&quot;11606&quot;&gt;&lt;property id=&quot;20148&quot; value=&quot;5&quot;/&gt;&lt;property id=&quot;20300&quot; value=&quot;Diapositiva 1&quot;/&gt;&lt;property id=&quot;20307&quot; value=&quot;256&quot;/&gt;&lt;/object&gt;&lt;object type=&quot;3&quot; unique_id=&quot;11607&quot;&gt;&lt;property id=&quot;20148&quot; value=&quot;5&quot;/&gt;&lt;property id=&quot;20300&quot; value=&quot;Diapositiva 2&quot;/&gt;&lt;property id=&quot;20307&quot; value=&quot;257&quot;/&gt;&lt;/object&gt;&lt;object type=&quot;3&quot; unique_id=&quot;11608&quot;&gt;&lt;property id=&quot;20148&quot; value=&quot;5&quot;/&gt;&lt;property id=&quot;20300&quot; value=&quot;Diapositiva 3&quot;/&gt;&lt;property id=&quot;20307&quot; value=&quot;258&quot;/&gt;&lt;/object&gt;&lt;/object&gt;&lt;object type=&quot;8&quot; unique_id=&quot;1161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CatedraINEG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259DE2FD930DD40B841ECBD192C5025" ma:contentTypeVersion="1" ma:contentTypeDescription="Crear nuevo documento." ma:contentTypeScope="" ma:versionID="25d37653378c2a65ff159b17de7f69d3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0b85dce115edaa5d1911cb96bd2a399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Fecha de inicio programada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 ma:readOnly="true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1DE5E6C-94DA-4909-87E3-507E5D0926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3465C5-3694-491F-BAE2-BA2C94E77A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453A8721-EF7F-494D-9A5D-94E38FBF3372}">
  <ds:schemaRefs>
    <ds:schemaRef ds:uri="http://purl.org/dc/elements/1.1/"/>
    <ds:schemaRef ds:uri="http://schemas.microsoft.com/office/2006/documentManagement/types"/>
    <ds:schemaRef ds:uri="http://purl.org/dc/dcmitype/"/>
    <ds:schemaRef ds:uri="http://www.w3.org/XML/1998/namespace"/>
    <ds:schemaRef ds:uri="http://schemas.microsoft.com/sharepoint/v3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CatedraINEGI</Template>
  <TotalTime>5967</TotalTime>
  <Words>1760</Words>
  <Application>Microsoft Office PowerPoint</Application>
  <PresentationFormat>On-screen Show (4:3)</PresentationFormat>
  <Paragraphs>317</Paragraphs>
  <Slides>27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CatedraINEGI</vt:lpstr>
      <vt:lpstr>PowerPoint Presentation</vt:lpstr>
      <vt:lpstr>Introducción</vt:lpstr>
      <vt:lpstr>Introducción</vt:lpstr>
      <vt:lpstr>Introducción</vt:lpstr>
      <vt:lpstr>Introducción</vt:lpstr>
      <vt:lpstr>Perfil sociodemográfico de localidades con presencia de población afromexicana de Oaxaca</vt:lpstr>
      <vt:lpstr>Entidades y municipios con presencia de población afromexicana, Estados Unidos Mexicanos</vt:lpstr>
      <vt:lpstr>Municipios y localidades de la entidad de Oaxaca  con presencia de población afromexicana</vt:lpstr>
      <vt:lpstr>PowerPoint Presentation</vt:lpstr>
      <vt:lpstr>Perfil sociodemográfico de localidades con presencia de población afromexicana de Oaxaca</vt:lpstr>
      <vt:lpstr>Algunos ejemplos de su información</vt:lpstr>
      <vt:lpstr>Universo de estudio </vt:lpstr>
      <vt:lpstr>Tamaño y estructura de la población </vt:lpstr>
      <vt:lpstr>Estructura de la población </vt:lpstr>
      <vt:lpstr>Migración</vt:lpstr>
      <vt:lpstr>Fecundidad</vt:lpstr>
      <vt:lpstr>Educación </vt:lpstr>
      <vt:lpstr>Servicios de Salud</vt:lpstr>
      <vt:lpstr>Discapacidad</vt:lpstr>
      <vt:lpstr>Características de las Viviendas</vt:lpstr>
      <vt:lpstr>Características de las Viviendas</vt:lpstr>
      <vt:lpstr>Índice de Rezago Social </vt:lpstr>
      <vt:lpstr>Perfil sociodemográfico de localidades con presencia de población afromexicana de Oaxaca</vt:lpstr>
      <vt:lpstr>Encuesta Intercensal 2015</vt:lpstr>
      <vt:lpstr>Encuesta Intercensal 2015</vt:lpstr>
      <vt:lpstr>PowerPoint Presentation</vt:lpstr>
      <vt:lpstr>PowerPoint Presentation</vt:lpstr>
    </vt:vector>
  </TitlesOfParts>
  <Company>INEGI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INEGI</dc:creator>
  <cp:lastModifiedBy>Nancy Doolan</cp:lastModifiedBy>
  <cp:revision>624</cp:revision>
  <dcterms:created xsi:type="dcterms:W3CDTF">2014-07-02T14:59:38Z</dcterms:created>
  <dcterms:modified xsi:type="dcterms:W3CDTF">2015-03-19T19:44:28Z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0x0101001259DE2FD930DD40B841ECBD192C5025</vt:lpwstr>
  </property>
</Properties>
</file>