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582" r:id="rId1"/>
  </p:sldMasterIdLst>
  <p:sldIdLst>
    <p:sldId id="256" r:id="rId2"/>
    <p:sldId id="282" r:id="rId3"/>
    <p:sldId id="281" r:id="rId4"/>
    <p:sldId id="283" r:id="rId5"/>
    <p:sldId id="259" r:id="rId6"/>
    <p:sldId id="277" r:id="rId7"/>
    <p:sldId id="267" r:id="rId8"/>
    <p:sldId id="279" r:id="rId9"/>
    <p:sldId id="265" r:id="rId10"/>
    <p:sldId id="257" r:id="rId11"/>
    <p:sldId id="268" r:id="rId12"/>
    <p:sldId id="266" r:id="rId13"/>
    <p:sldId id="284" r:id="rId14"/>
    <p:sldId id="271" r:id="rId15"/>
    <p:sldId id="278" r:id="rId16"/>
    <p:sldId id="275" r:id="rId17"/>
    <p:sldId id="272" r:id="rId18"/>
    <p:sldId id="273" r:id="rId19"/>
    <p:sldId id="274" r:id="rId20"/>
    <p:sldId id="285" r:id="rId21"/>
    <p:sldId id="264" r:id="rId22"/>
    <p:sldId id="276" r:id="rId23"/>
    <p:sldId id="286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4835B17-F64E-4FF9-B817-09FE1130E5D0}">
          <p14:sldIdLst>
            <p14:sldId id="256"/>
            <p14:sldId id="282"/>
            <p14:sldId id="281"/>
            <p14:sldId id="283"/>
            <p14:sldId id="259"/>
            <p14:sldId id="277"/>
            <p14:sldId id="267"/>
            <p14:sldId id="279"/>
            <p14:sldId id="265"/>
            <p14:sldId id="257"/>
            <p14:sldId id="268"/>
            <p14:sldId id="266"/>
            <p14:sldId id="284"/>
            <p14:sldId id="271"/>
            <p14:sldId id="278"/>
            <p14:sldId id="275"/>
            <p14:sldId id="272"/>
            <p14:sldId id="273"/>
            <p14:sldId id="274"/>
            <p14:sldId id="285"/>
            <p14:sldId id="264"/>
            <p14:sldId id="276"/>
            <p14:sldId id="286"/>
            <p14:sldId id="28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A36E"/>
    <a:srgbClr val="FFCC29"/>
    <a:srgbClr val="BC8F00"/>
    <a:srgbClr val="E2AC00"/>
    <a:srgbClr val="E26714"/>
    <a:srgbClr val="F2CE6A"/>
    <a:srgbClr val="A9679C"/>
    <a:srgbClr val="FFDA65"/>
    <a:srgbClr val="F3E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_FICOS%20CLASIFICACION%20TRABAJADORES%20POR%20SECTORES%20ECONOMICO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mujeres%20y%20hombre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Fase%20II%20para%20Juan%20Manue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Fase%20II%20para%20Juan%20Manue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7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fase%20II%20y%20III%20finales.xlsx" TargetMode="External"/><Relationship Id="rId4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_FICOS%20CLASIFICACION%20TRABAJADORES%20POR%20SECTORES%20ECONOMICO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mujeres%20y%20hombr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fase%20II%20y%20III%20finales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fase%20II%20y%20III%20finales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fase%20II%20y%20III%20finales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Poweredge\h\Programa%20Fundaci&#243;n%20Ford\Screening%20y%20otras%20t&#233;cnicas\Presentaci&#243;n%20seminario%20internacional%20noviembre%202014\graficosporfasesparaelartculo\graficos%20fase%20II%20y%20III%20finale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SUS\Documents\Documentos%20laborales\Proyecto%20Ford\Informe%20FORD\Tablas%20y%20gr&#225;ficos%20tres%20fases\Tablas%20Fase%20II%20SOLAN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 sz="1200" b="0">
                <a:effectLst/>
              </a:defRPr>
            </a:pPr>
            <a:r>
              <a:rPr lang="es-VE" sz="1200" b="0" dirty="0">
                <a:effectLst/>
              </a:rPr>
              <a:t>Distribución porcentual del total de trabajadores por grupo </a:t>
            </a:r>
            <a:r>
              <a:rPr lang="es-VE" sz="1200" b="0" dirty="0" smtClean="0">
                <a:effectLst/>
              </a:rPr>
              <a:t>étnico-racial a Junio 30 de 2013</a:t>
            </a:r>
          </a:p>
          <a:p>
            <a:pPr>
              <a:defRPr sz="1200" b="0">
                <a:effectLst/>
              </a:defRPr>
            </a:pPr>
            <a:r>
              <a:rPr lang="es-VE" sz="1200" b="0" dirty="0" smtClean="0">
                <a:effectLst/>
              </a:rPr>
              <a:t>N=16531 </a:t>
            </a:r>
            <a:endParaRPr lang="es-VE" sz="1200" b="0" dirty="0">
              <a:effectLst/>
            </a:endParaRPr>
          </a:p>
        </c:rich>
      </c:tx>
      <c:layout>
        <c:manualLayout>
          <c:xMode val="edge"/>
          <c:yMode val="edge"/>
          <c:x val="0.18551375337829196"/>
          <c:y val="2.90374580193136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60283658196415"/>
          <c:y val="0.27202049329889161"/>
          <c:w val="0.46436215866673414"/>
          <c:h val="0.74304461562475077"/>
        </c:manualLayout>
      </c:layout>
      <c:doughnutChart>
        <c:varyColors val="1"/>
        <c:ser>
          <c:idx val="0"/>
          <c:order val="0"/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FFC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70C45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F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-1.38888888888888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TOTAL!$AE$95:$AH$95</c:f>
              <c:strCache>
                <c:ptCount val="4"/>
                <c:pt idx="0">
                  <c:v>Blancos</c:v>
                </c:pt>
                <c:pt idx="1">
                  <c:v>Mestizos</c:v>
                </c:pt>
                <c:pt idx="2">
                  <c:v>Negros y mulatos</c:v>
                </c:pt>
                <c:pt idx="3">
                  <c:v>Indìgenas</c:v>
                </c:pt>
              </c:strCache>
            </c:strRef>
          </c:cat>
          <c:val>
            <c:numRef>
              <c:f>TOTAL!$AE$94:$AH$94</c:f>
              <c:numCache>
                <c:formatCode>0.0</c:formatCode>
                <c:ptCount val="4"/>
                <c:pt idx="0">
                  <c:v>24.305849615873207</c:v>
                </c:pt>
                <c:pt idx="1">
                  <c:v>66.977194362107554</c:v>
                </c:pt>
                <c:pt idx="2">
                  <c:v>7.8942592704615571</c:v>
                </c:pt>
                <c:pt idx="3">
                  <c:v>0.7743028249954631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38876576399951"/>
          <c:y val="0.3869785636021793"/>
          <c:w val="0.33550693282165372"/>
          <c:h val="0.3520976600033187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es-VE" sz="1200" b="0" dirty="0" smtClean="0"/>
              <a:t>Porcentaje </a:t>
            </a:r>
            <a:r>
              <a:rPr lang="es-VE" sz="1200" b="0" dirty="0"/>
              <a:t>en que el trabajador encuestado ha percibido situaciones de </a:t>
            </a:r>
            <a:r>
              <a:rPr lang="es-VE" sz="1200" b="0" dirty="0" smtClean="0"/>
              <a:t>discriminación en</a:t>
            </a:r>
            <a:r>
              <a:rPr lang="es-VE" sz="1200" b="0" baseline="0" dirty="0" smtClean="0"/>
              <a:t> el</a:t>
            </a:r>
            <a:r>
              <a:rPr lang="es-VE" sz="1200" b="0" dirty="0" smtClean="0"/>
              <a:t> interior</a:t>
            </a:r>
            <a:r>
              <a:rPr lang="es-VE" sz="1200" b="0" baseline="0" dirty="0" smtClean="0"/>
              <a:t> de la empresa</a:t>
            </a:r>
            <a:r>
              <a:rPr lang="es-VE" sz="1200" b="0" dirty="0" smtClean="0"/>
              <a:t> por</a:t>
            </a:r>
            <a:r>
              <a:rPr lang="es-VE" sz="1200" b="0" baseline="0" dirty="0" smtClean="0"/>
              <a:t> los siguientes motivos</a:t>
            </a:r>
            <a:endParaRPr lang="es-VE" sz="1200" b="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Hoja1!$L$20</c:f>
              <c:strCache>
                <c:ptCount val="1"/>
                <c:pt idx="0">
                  <c:v>Una o más veces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Hoja1!$K$21:$K$26</c:f>
              <c:strCache>
                <c:ptCount val="6"/>
                <c:pt idx="0">
                  <c:v>Presentación personal</c:v>
                </c:pt>
                <c:pt idx="1">
                  <c:v>Condición económica</c:v>
                </c:pt>
                <c:pt idx="2">
                  <c:v>Color de piel</c:v>
                </c:pt>
                <c:pt idx="3">
                  <c:v>Orientación sexual</c:v>
                </c:pt>
                <c:pt idx="4">
                  <c:v>Limitaciones físicas o enfermedad</c:v>
                </c:pt>
                <c:pt idx="5">
                  <c:v>Sexo</c:v>
                </c:pt>
              </c:strCache>
            </c:strRef>
          </c:cat>
          <c:val>
            <c:numRef>
              <c:f>Hoja1!$L$21:$L$26</c:f>
              <c:numCache>
                <c:formatCode>0.0</c:formatCode>
                <c:ptCount val="6"/>
                <c:pt idx="0">
                  <c:v>46.9</c:v>
                </c:pt>
                <c:pt idx="1">
                  <c:v>23.7</c:v>
                </c:pt>
                <c:pt idx="2">
                  <c:v>18</c:v>
                </c:pt>
                <c:pt idx="3">
                  <c:v>16.299999999999997</c:v>
                </c:pt>
                <c:pt idx="4">
                  <c:v>16</c:v>
                </c:pt>
                <c:pt idx="5">
                  <c:v>15.2</c:v>
                </c:pt>
              </c:numCache>
            </c:numRef>
          </c:val>
        </c:ser>
        <c:ser>
          <c:idx val="1"/>
          <c:order val="1"/>
          <c:tx>
            <c:strRef>
              <c:f>Hoja1!$M$20</c:f>
              <c:strCache>
                <c:ptCount val="1"/>
                <c:pt idx="0">
                  <c:v>Nunca</c:v>
                </c:pt>
              </c:strCache>
            </c:strRef>
          </c:tx>
          <c:spPr>
            <a:solidFill>
              <a:srgbClr val="FFDA65"/>
            </a:solidFill>
            <a:ln w="3175"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Hoja1!$K$21:$K$26</c:f>
              <c:strCache>
                <c:ptCount val="6"/>
                <c:pt idx="0">
                  <c:v>Presentación personal</c:v>
                </c:pt>
                <c:pt idx="1">
                  <c:v>Condición económica</c:v>
                </c:pt>
                <c:pt idx="2">
                  <c:v>Color de piel</c:v>
                </c:pt>
                <c:pt idx="3">
                  <c:v>Orientación sexual</c:v>
                </c:pt>
                <c:pt idx="4">
                  <c:v>Limitaciones físicas o enfermedad</c:v>
                </c:pt>
                <c:pt idx="5">
                  <c:v>Sexo</c:v>
                </c:pt>
              </c:strCache>
            </c:strRef>
          </c:cat>
          <c:val>
            <c:numRef>
              <c:f>Hoja1!$M$21:$M$26</c:f>
              <c:numCache>
                <c:formatCode>0.0</c:formatCode>
                <c:ptCount val="6"/>
                <c:pt idx="0">
                  <c:v>53.1</c:v>
                </c:pt>
                <c:pt idx="1">
                  <c:v>76.3</c:v>
                </c:pt>
                <c:pt idx="2">
                  <c:v>82</c:v>
                </c:pt>
                <c:pt idx="3">
                  <c:v>83.7</c:v>
                </c:pt>
                <c:pt idx="4">
                  <c:v>84</c:v>
                </c:pt>
                <c:pt idx="5">
                  <c:v>84.8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140416"/>
        <c:axId val="46166784"/>
      </c:barChart>
      <c:catAx>
        <c:axId val="46140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50"/>
            </a:pPr>
            <a:endParaRPr lang="en-US"/>
          </a:p>
        </c:txPr>
        <c:crossAx val="46166784"/>
        <c:crosses val="autoZero"/>
        <c:auto val="1"/>
        <c:lblAlgn val="ctr"/>
        <c:lblOffset val="100"/>
        <c:noMultiLvlLbl val="0"/>
      </c:catAx>
      <c:valAx>
        <c:axId val="4616678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46140416"/>
        <c:crosses val="autoZero"/>
        <c:crossBetween val="between"/>
        <c:majorUnit val="20"/>
      </c:valAx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latin typeface="Century Gothic" panose="020B0502020202020204" pitchFamily="34" charset="0"/>
              </a:defRPr>
            </a:pP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Trabajadores que </a:t>
            </a:r>
            <a:r>
              <a:rPr lang="es-CO" sz="1200" b="0" i="0" u="none" strike="noStrike" baseline="0" dirty="0" smtClean="0">
                <a:effectLst/>
                <a:latin typeface="Century Gothic" panose="020B0502020202020204" pitchFamily="34" charset="0"/>
              </a:rPr>
              <a:t>perciben diferencias </a:t>
            </a: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entre ellos y las personas </a:t>
            </a:r>
            <a:r>
              <a:rPr lang="es-CO" sz="1200" b="1" i="0" u="none" strike="noStrike" baseline="0" dirty="0">
                <a:effectLst/>
                <a:latin typeface="Century Gothic" panose="020B0502020202020204" pitchFamily="34" charset="0"/>
              </a:rPr>
              <a:t>indígenas</a:t>
            </a: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 en los siguientes aspectos:</a:t>
            </a:r>
            <a:endParaRPr lang="en-US" sz="1200" b="0" dirty="0">
              <a:latin typeface="Century Gothic" panose="020B0502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7236484948103978E-2"/>
          <c:y val="0.22313635305834245"/>
          <c:w val="0.89662795098487302"/>
          <c:h val="0.52772998223865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'[graficos fase II y III finales.xlsx]Gráficos fase II'!$B$135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1.5156664113703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444444444444441E-3"/>
                  <c:y val="-1.5156664113703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'[graficos fase II y III finales.xlsx]Gráficos fase II'!$A$136:$A$139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'[graficos fase II y III finales.xlsx]Gráficos fase II'!$B$136:$B$139</c:f>
              <c:numCache>
                <c:formatCode>0.0</c:formatCode>
                <c:ptCount val="4"/>
                <c:pt idx="0">
                  <c:v>49.5</c:v>
                </c:pt>
                <c:pt idx="1">
                  <c:v>81.599999999999994</c:v>
                </c:pt>
                <c:pt idx="2">
                  <c:v>71.099999999999994</c:v>
                </c:pt>
                <c:pt idx="3">
                  <c:v>74.7</c:v>
                </c:pt>
              </c:numCache>
            </c:numRef>
          </c:val>
        </c:ser>
        <c:ser>
          <c:idx val="1"/>
          <c:order val="1"/>
          <c:tx>
            <c:strRef>
              <c:f>'[graficos fase II y III finales.xlsx]Gráficos fase II'!$C$135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'[graficos fase II y III finales.xlsx]Gráficos fase II'!$A$136:$A$139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'[graficos fase II y III finales.xlsx]Gráficos fase II'!$C$136:$C$139</c:f>
              <c:numCache>
                <c:formatCode>0.0</c:formatCode>
                <c:ptCount val="4"/>
                <c:pt idx="0">
                  <c:v>45.2</c:v>
                </c:pt>
                <c:pt idx="1">
                  <c:v>72.900000000000006</c:v>
                </c:pt>
                <c:pt idx="2">
                  <c:v>56.6</c:v>
                </c:pt>
                <c:pt idx="3">
                  <c:v>59.3</c:v>
                </c:pt>
              </c:numCache>
            </c:numRef>
          </c:val>
        </c:ser>
        <c:ser>
          <c:idx val="2"/>
          <c:order val="2"/>
          <c:tx>
            <c:strRef>
              <c:f>'[graficos fase II y III finales.xlsx]Gráficos fase II'!$D$135</c:f>
              <c:strCache>
                <c:ptCount val="1"/>
                <c:pt idx="0">
                  <c:v>Indígenas, negros y mulatos</c:v>
                </c:pt>
              </c:strCache>
            </c:strRef>
          </c:tx>
          <c:spPr>
            <a:solidFill>
              <a:srgbClr val="08B55B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'[graficos fase II y III finales.xlsx]Gráficos fase II'!$A$136:$A$139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'[graficos fase II y III finales.xlsx]Gráficos fase II'!$D$136:$D$139</c:f>
              <c:numCache>
                <c:formatCode>0.0</c:formatCode>
                <c:ptCount val="4"/>
                <c:pt idx="0">
                  <c:v>56.8</c:v>
                </c:pt>
                <c:pt idx="1">
                  <c:v>63.9</c:v>
                </c:pt>
                <c:pt idx="2">
                  <c:v>62.2</c:v>
                </c:pt>
                <c:pt idx="3">
                  <c:v>64.900000000000006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33"/>
        <c:axId val="46211456"/>
        <c:axId val="46212992"/>
      </c:barChart>
      <c:catAx>
        <c:axId val="462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en-US"/>
          </a:p>
        </c:txPr>
        <c:crossAx val="46212992"/>
        <c:crosses val="autoZero"/>
        <c:auto val="1"/>
        <c:lblAlgn val="ctr"/>
        <c:lblOffset val="100"/>
        <c:noMultiLvlLbl val="0"/>
      </c:catAx>
      <c:valAx>
        <c:axId val="46212992"/>
        <c:scaling>
          <c:orientation val="minMax"/>
          <c:max val="9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en-US"/>
          </a:p>
        </c:txPr>
        <c:crossAx val="46211456"/>
        <c:crosses val="autoZero"/>
        <c:crossBetween val="between"/>
        <c:majorUnit val="15"/>
      </c:valAx>
      <c:spPr>
        <a:noFill/>
        <a:ln w="6350">
          <a:solidFill>
            <a:schemeClr val="bg2">
              <a:lumMod val="7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7127970982793816"/>
          <c:y val="0.88298455568609646"/>
          <c:w val="0.64611184018664336"/>
          <c:h val="5.7833530789123247E-2"/>
        </c:manualLayout>
      </c:layout>
      <c:overlay val="0"/>
      <c:txPr>
        <a:bodyPr/>
        <a:lstStyle/>
        <a:p>
          <a:pPr>
            <a:defRPr sz="1050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latin typeface="Century Gothic" panose="020B0502020202020204" pitchFamily="34" charset="0"/>
              </a:defRPr>
            </a:pP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Trabajadores que </a:t>
            </a:r>
            <a:r>
              <a:rPr lang="es-CO" sz="1200" b="0" i="0" u="none" strike="noStrike" baseline="0" dirty="0" smtClean="0">
                <a:effectLst/>
                <a:latin typeface="Century Gothic" panose="020B0502020202020204" pitchFamily="34" charset="0"/>
              </a:rPr>
              <a:t>perciben diferencias </a:t>
            </a: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entre ellos y las personas </a:t>
            </a:r>
            <a:r>
              <a:rPr lang="es-CO" sz="1200" b="1" i="0" u="none" strike="noStrike" baseline="0" dirty="0">
                <a:effectLst/>
                <a:latin typeface="Century Gothic" panose="020B0502020202020204" pitchFamily="34" charset="0"/>
              </a:rPr>
              <a:t>negras</a:t>
            </a:r>
            <a:r>
              <a:rPr lang="es-CO" sz="1200" b="0" i="0" u="none" strike="noStrike" baseline="0" dirty="0">
                <a:effectLst/>
                <a:latin typeface="Century Gothic" panose="020B0502020202020204" pitchFamily="34" charset="0"/>
              </a:rPr>
              <a:t> en los siguientes aspectos:</a:t>
            </a:r>
            <a:endParaRPr lang="en-US" sz="1200" b="0" dirty="0">
              <a:latin typeface="Century Gothic" panose="020B0502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61413677456985E-2"/>
          <c:y val="0.24131577559797077"/>
          <c:w val="0.89992290026246724"/>
          <c:h val="0.50336450192752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'P19 Diferen Negr'!$L$34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'P19 Diferen Negr'!$K$35:$K$38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'P19 Diferen Negr'!$L$35:$L$38</c:f>
              <c:numCache>
                <c:formatCode>0.0</c:formatCode>
                <c:ptCount val="4"/>
                <c:pt idx="0">
                  <c:v>17.5</c:v>
                </c:pt>
                <c:pt idx="1">
                  <c:v>49</c:v>
                </c:pt>
                <c:pt idx="2">
                  <c:v>22.7</c:v>
                </c:pt>
                <c:pt idx="3">
                  <c:v>36.700000000000003</c:v>
                </c:pt>
              </c:numCache>
            </c:numRef>
          </c:val>
        </c:ser>
        <c:ser>
          <c:idx val="1"/>
          <c:order val="1"/>
          <c:tx>
            <c:strRef>
              <c:f>'P19 Diferen Negr'!$M$34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'P19 Diferen Negr'!$K$35:$K$38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'P19 Diferen Negr'!$M$35:$M$38</c:f>
              <c:numCache>
                <c:formatCode>0.0</c:formatCode>
                <c:ptCount val="4"/>
                <c:pt idx="0">
                  <c:v>10.5</c:v>
                </c:pt>
                <c:pt idx="1">
                  <c:v>45.5</c:v>
                </c:pt>
                <c:pt idx="2">
                  <c:v>14.8</c:v>
                </c:pt>
                <c:pt idx="3">
                  <c:v>24.4</c:v>
                </c:pt>
              </c:numCache>
            </c:numRef>
          </c:val>
        </c:ser>
        <c:ser>
          <c:idx val="2"/>
          <c:order val="2"/>
          <c:tx>
            <c:strRef>
              <c:f>'P19 Diferen Negr'!$N$34</c:f>
              <c:strCache>
                <c:ptCount val="1"/>
                <c:pt idx="0">
                  <c:v>Indígenas, negros y mulatos</c:v>
                </c:pt>
              </c:strCache>
            </c:strRef>
          </c:tx>
          <c:spPr>
            <a:solidFill>
              <a:srgbClr val="08B55B"/>
            </a:solidFill>
            <a:ln w="63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'P19 Diferen Negr'!$K$35:$K$38</c:f>
              <c:strCache>
                <c:ptCount val="4"/>
                <c:pt idx="0">
                  <c:v>Los valores que se enseñan a los hijos</c:v>
                </c:pt>
                <c:pt idx="1">
                  <c:v>La cultura o costumbres </c:v>
                </c:pt>
                <c:pt idx="2">
                  <c:v>La condición económica </c:v>
                </c:pt>
                <c:pt idx="3">
                  <c:v>Las oportunidades laborales o cargos </c:v>
                </c:pt>
              </c:strCache>
            </c:strRef>
          </c:cat>
          <c:val>
            <c:numRef>
              <c:f>'P19 Diferen Negr'!$N$35:$N$38</c:f>
              <c:numCache>
                <c:formatCode>0.0</c:formatCode>
                <c:ptCount val="4"/>
                <c:pt idx="0">
                  <c:v>16.666666666666668</c:v>
                </c:pt>
                <c:pt idx="1">
                  <c:v>55.6</c:v>
                </c:pt>
                <c:pt idx="2">
                  <c:v>16.666666666666668</c:v>
                </c:pt>
                <c:pt idx="3">
                  <c:v>41.666666666666664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76608"/>
        <c:axId val="46690688"/>
      </c:barChart>
      <c:catAx>
        <c:axId val="466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en-US"/>
          </a:p>
        </c:txPr>
        <c:crossAx val="46690688"/>
        <c:crosses val="autoZero"/>
        <c:auto val="1"/>
        <c:lblAlgn val="ctr"/>
        <c:lblOffset val="100"/>
        <c:noMultiLvlLbl val="0"/>
      </c:catAx>
      <c:valAx>
        <c:axId val="46690688"/>
        <c:scaling>
          <c:orientation val="minMax"/>
          <c:max val="9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en-US"/>
          </a:p>
        </c:txPr>
        <c:crossAx val="46676608"/>
        <c:crosses val="autoZero"/>
        <c:crossBetween val="between"/>
        <c:majorUnit val="15"/>
      </c:valAx>
      <c:spPr>
        <a:noFill/>
        <a:ln w="6350">
          <a:solidFill>
            <a:schemeClr val="bg2">
              <a:lumMod val="7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681432268883056"/>
          <c:y val="0.86911560224821482"/>
          <c:w val="0.67760243511227758"/>
          <c:h val="6.6929831265399892E-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700"/>
              <a:t>Porcentaje de trabajadores que están en desacuerdo con las siguientes afirmaciones:</a:t>
            </a:r>
          </a:p>
        </c:rich>
      </c:tx>
      <c:layout>
        <c:manualLayout>
          <c:xMode val="edge"/>
          <c:yMode val="edge"/>
          <c:x val="0.100765110954466"/>
          <c:y val="3.51731620464964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392116872259019E-2"/>
          <c:y val="0.15095771858193074"/>
          <c:w val="0.90500194368574927"/>
          <c:h val="0.5975308975651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fase II'!$B$174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II'!$A$178,'Gráficos fase II'!$A$182:$A$184)</c:f>
              <c:strCache>
                <c:ptCount val="4"/>
                <c:pt idx="0">
                  <c:v>La situación para negros e indígenas ha mejorado en los últimos 5 años</c:v>
                </c:pt>
                <c:pt idx="1">
                  <c:v>Las personas negras están conformes con el trato que reciben en Colombia</c:v>
                </c:pt>
                <c:pt idx="2">
                  <c:v>Las personas indígenas están conformes con el trato que reciben en Colombia</c:v>
                </c:pt>
                <c:pt idx="3">
                  <c:v>Todas las personas en Colombia son tratadas con igualdad sin importar color de piel o raza</c:v>
                </c:pt>
              </c:strCache>
            </c:strRef>
          </c:cat>
          <c:val>
            <c:numRef>
              <c:f>('Gráficos fase II'!$B$178,'Gráficos fase II'!$B$182:$B$184)</c:f>
              <c:numCache>
                <c:formatCode>#,#00</c:formatCode>
                <c:ptCount val="4"/>
                <c:pt idx="0">
                  <c:v>14.1</c:v>
                </c:pt>
                <c:pt idx="1">
                  <c:v>58.6</c:v>
                </c:pt>
                <c:pt idx="2">
                  <c:v>67.400000000000006</c:v>
                </c:pt>
                <c:pt idx="3">
                  <c:v>77.7</c:v>
                </c:pt>
              </c:numCache>
            </c:numRef>
          </c:val>
        </c:ser>
        <c:ser>
          <c:idx val="1"/>
          <c:order val="1"/>
          <c:tx>
            <c:strRef>
              <c:f>'Gráficos fase II'!$C$174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II'!$A$178,'Gráficos fase II'!$A$182:$A$184)</c:f>
              <c:strCache>
                <c:ptCount val="4"/>
                <c:pt idx="0">
                  <c:v>La situación para negros e indígenas ha mejorado en los últimos 5 años</c:v>
                </c:pt>
                <c:pt idx="1">
                  <c:v>Las personas negras están conformes con el trato que reciben en Colombia</c:v>
                </c:pt>
                <c:pt idx="2">
                  <c:v>Las personas indígenas están conformes con el trato que reciben en Colombia</c:v>
                </c:pt>
                <c:pt idx="3">
                  <c:v>Todas las personas en Colombia son tratadas con igualdad sin importar color de piel o raza</c:v>
                </c:pt>
              </c:strCache>
            </c:strRef>
          </c:cat>
          <c:val>
            <c:numRef>
              <c:f>('Gráficos fase II'!$C$178,'Gráficos fase II'!$C$182:$C$184)</c:f>
              <c:numCache>
                <c:formatCode>#,#00</c:formatCode>
                <c:ptCount val="4"/>
                <c:pt idx="0">
                  <c:v>17.399999999999999</c:v>
                </c:pt>
                <c:pt idx="1">
                  <c:v>57</c:v>
                </c:pt>
                <c:pt idx="2">
                  <c:v>64</c:v>
                </c:pt>
                <c:pt idx="3">
                  <c:v>74.099999999999994</c:v>
                </c:pt>
              </c:numCache>
            </c:numRef>
          </c:val>
        </c:ser>
        <c:ser>
          <c:idx val="2"/>
          <c:order val="2"/>
          <c:tx>
            <c:strRef>
              <c:f>'Gráficos fase II'!$D$174</c:f>
              <c:strCache>
                <c:ptCount val="1"/>
                <c:pt idx="0">
                  <c:v>Indígenas, negros y mulatos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II'!$A$178,'Gráficos fase II'!$A$182:$A$184)</c:f>
              <c:strCache>
                <c:ptCount val="4"/>
                <c:pt idx="0">
                  <c:v>La situación para negros e indígenas ha mejorado en los últimos 5 años</c:v>
                </c:pt>
                <c:pt idx="1">
                  <c:v>Las personas negras están conformes con el trato que reciben en Colombia</c:v>
                </c:pt>
                <c:pt idx="2">
                  <c:v>Las personas indígenas están conformes con el trato que reciben en Colombia</c:v>
                </c:pt>
                <c:pt idx="3">
                  <c:v>Todas las personas en Colombia son tratadas con igualdad sin importar color de piel o raza</c:v>
                </c:pt>
              </c:strCache>
            </c:strRef>
          </c:cat>
          <c:val>
            <c:numRef>
              <c:f>('Gráficos fase II'!$D$178,'Gráficos fase II'!$D$182:$D$184)</c:f>
              <c:numCache>
                <c:formatCode>#,#00</c:formatCode>
                <c:ptCount val="4"/>
                <c:pt idx="0">
                  <c:v>17.600000000000001</c:v>
                </c:pt>
                <c:pt idx="1">
                  <c:v>58.3</c:v>
                </c:pt>
                <c:pt idx="2">
                  <c:v>62.9</c:v>
                </c:pt>
                <c:pt idx="3">
                  <c:v>69.400000000000006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768128"/>
        <c:axId val="46769664"/>
      </c:barChart>
      <c:catAx>
        <c:axId val="4676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769664"/>
        <c:crosses val="autoZero"/>
        <c:auto val="1"/>
        <c:lblAlgn val="ctr"/>
        <c:lblOffset val="100"/>
        <c:noMultiLvlLbl val="0"/>
      </c:catAx>
      <c:valAx>
        <c:axId val="4676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768128"/>
        <c:crosses val="autoZero"/>
        <c:crossBetween val="between"/>
        <c:majorUnit val="20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/>
            </a:pPr>
            <a:r>
              <a:rPr lang="es-VE" sz="1200" b="0" dirty="0"/>
              <a:t>Distribución porcentual </a:t>
            </a:r>
            <a:r>
              <a:rPr lang="es-CO" sz="1200" b="0" dirty="0"/>
              <a:t>de </a:t>
            </a:r>
            <a:r>
              <a:rPr lang="es-CO" sz="1200" b="0" dirty="0" smtClean="0"/>
              <a:t>trabajadores nuevos </a:t>
            </a:r>
            <a:r>
              <a:rPr lang="es-CO" sz="1200" b="0" dirty="0"/>
              <a:t>vinculados a las empresas por grupo </a:t>
            </a:r>
            <a:r>
              <a:rPr lang="es-CO" sz="1200" b="0" dirty="0" smtClean="0"/>
              <a:t>étnico-racial</a:t>
            </a:r>
            <a:r>
              <a:rPr lang="es-CO" sz="1200" b="0" baseline="0" dirty="0" smtClean="0"/>
              <a:t> durante el </a:t>
            </a:r>
            <a:r>
              <a:rPr lang="es-CO" sz="1200" b="0" dirty="0" smtClean="0"/>
              <a:t>año 2012</a:t>
            </a:r>
          </a:p>
          <a:p>
            <a:pPr>
              <a:defRPr sz="1200" b="0"/>
            </a:pPr>
            <a:r>
              <a:rPr lang="es-CO" sz="1200" b="0" dirty="0" smtClean="0"/>
              <a:t>N=9471</a:t>
            </a:r>
            <a:endParaRPr lang="es-VE" sz="12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345666574680615"/>
          <c:y val="0.30382615670232527"/>
          <c:w val="0.45060397600812474"/>
          <c:h val="0.66182012175843929"/>
        </c:manualLayout>
      </c:layout>
      <c:doughnutChart>
        <c:varyColors val="1"/>
        <c:ser>
          <c:idx val="0"/>
          <c:order val="0"/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FFC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70C45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F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Hoja1!$M$12:$M$15</c:f>
              <c:strCache>
                <c:ptCount val="4"/>
                <c:pt idx="0">
                  <c:v>Blancos</c:v>
                </c:pt>
                <c:pt idx="1">
                  <c:v>Mestizos</c:v>
                </c:pt>
                <c:pt idx="2">
                  <c:v>Negros y mulatos</c:v>
                </c:pt>
                <c:pt idx="3">
                  <c:v>Indígenas</c:v>
                </c:pt>
              </c:strCache>
            </c:strRef>
          </c:cat>
          <c:val>
            <c:numRef>
              <c:f>Hoja1!$N$12:$N$15</c:f>
              <c:numCache>
                <c:formatCode>0.0</c:formatCode>
                <c:ptCount val="4"/>
                <c:pt idx="0">
                  <c:v>22.186483745858805</c:v>
                </c:pt>
                <c:pt idx="1">
                  <c:v>61.172609505042786</c:v>
                </c:pt>
                <c:pt idx="2">
                  <c:v>13.910355486862441</c:v>
                </c:pt>
                <c:pt idx="3">
                  <c:v>2.7305512622359607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559259346167298"/>
          <c:y val="0.39979879722668293"/>
          <c:w val="0.32716729444075227"/>
          <c:h val="0.36497226056328802"/>
        </c:manualLayout>
      </c:layout>
      <c:overlay val="0"/>
      <c:txPr>
        <a:bodyPr/>
        <a:lstStyle/>
        <a:p>
          <a:pPr rtl="0"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es-VE" sz="1200" b="0" dirty="0"/>
              <a:t>Distribución porcentual de trabajadores por nivel jerárquico, según grupo étnico-racial y </a:t>
            </a:r>
            <a:r>
              <a:rPr lang="es-VE" sz="1200" b="0" dirty="0" smtClean="0"/>
              <a:t>género</a:t>
            </a:r>
            <a:endParaRPr lang="es-VE" sz="12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354307083981308E-2"/>
          <c:y val="0.18367460770102023"/>
          <c:w val="0.89847443027170681"/>
          <c:h val="0.5308027842571208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TOTAL!$H$108</c:f>
              <c:strCache>
                <c:ptCount val="1"/>
                <c:pt idx="0">
                  <c:v>Operativo no calificados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TOTAL!$B$109:$C$116</c:f>
              <c:multiLvlStrCache>
                <c:ptCount val="8"/>
                <c:lvl>
                  <c:pt idx="0">
                    <c:v>Hombres</c:v>
                  </c:pt>
                  <c:pt idx="1">
                    <c:v>Mujeres</c:v>
                  </c:pt>
                  <c:pt idx="2">
                    <c:v>Hombres</c:v>
                  </c:pt>
                  <c:pt idx="3">
                    <c:v>Mujeres</c:v>
                  </c:pt>
                  <c:pt idx="4">
                    <c:v>Hombres</c:v>
                  </c:pt>
                  <c:pt idx="5">
                    <c:v>Mujeres</c:v>
                  </c:pt>
                  <c:pt idx="6">
                    <c:v>Hombres</c:v>
                  </c:pt>
                  <c:pt idx="7">
                    <c:v>Mujeres</c:v>
                  </c:pt>
                </c:lvl>
                <c:lvl>
                  <c:pt idx="0">
                    <c:v>Blancos</c:v>
                  </c:pt>
                  <c:pt idx="2">
                    <c:v>Mestizos</c:v>
                  </c:pt>
                  <c:pt idx="4">
                    <c:v>Negros y mulatos</c:v>
                  </c:pt>
                  <c:pt idx="6">
                    <c:v>Indígenas</c:v>
                  </c:pt>
                </c:lvl>
              </c:multiLvlStrCache>
            </c:multiLvlStrRef>
          </c:cat>
          <c:val>
            <c:numRef>
              <c:f>TOTAL!$H$109:$H$116</c:f>
              <c:numCache>
                <c:formatCode>0.0</c:formatCode>
                <c:ptCount val="8"/>
                <c:pt idx="0">
                  <c:v>25.274177467597209</c:v>
                </c:pt>
                <c:pt idx="1">
                  <c:v>18.439363817097416</c:v>
                </c:pt>
                <c:pt idx="2">
                  <c:v>21.391650099403577</c:v>
                </c:pt>
                <c:pt idx="3">
                  <c:v>13.488910956636875</c:v>
                </c:pt>
                <c:pt idx="4">
                  <c:v>44.937586685159502</c:v>
                </c:pt>
                <c:pt idx="5">
                  <c:v>56.849315068493148</c:v>
                </c:pt>
                <c:pt idx="6">
                  <c:v>56.790123456790127</c:v>
                </c:pt>
                <c:pt idx="7">
                  <c:v>38.297872340425535</c:v>
                </c:pt>
              </c:numCache>
            </c:numRef>
          </c:val>
        </c:ser>
        <c:ser>
          <c:idx val="3"/>
          <c:order val="1"/>
          <c:tx>
            <c:strRef>
              <c:f>TOTAL!$G$108</c:f>
              <c:strCache>
                <c:ptCount val="1"/>
                <c:pt idx="0">
                  <c:v>Operativo calificado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TOTAL!$B$109:$C$116</c:f>
              <c:multiLvlStrCache>
                <c:ptCount val="8"/>
                <c:lvl>
                  <c:pt idx="0">
                    <c:v>Hombres</c:v>
                  </c:pt>
                  <c:pt idx="1">
                    <c:v>Mujeres</c:v>
                  </c:pt>
                  <c:pt idx="2">
                    <c:v>Hombres</c:v>
                  </c:pt>
                  <c:pt idx="3">
                    <c:v>Mujeres</c:v>
                  </c:pt>
                  <c:pt idx="4">
                    <c:v>Hombres</c:v>
                  </c:pt>
                  <c:pt idx="5">
                    <c:v>Mujeres</c:v>
                  </c:pt>
                  <c:pt idx="6">
                    <c:v>Hombres</c:v>
                  </c:pt>
                  <c:pt idx="7">
                    <c:v>Mujeres</c:v>
                  </c:pt>
                </c:lvl>
                <c:lvl>
                  <c:pt idx="0">
                    <c:v>Blancos</c:v>
                  </c:pt>
                  <c:pt idx="2">
                    <c:v>Mestizos</c:v>
                  </c:pt>
                  <c:pt idx="4">
                    <c:v>Negros y mulatos</c:v>
                  </c:pt>
                  <c:pt idx="6">
                    <c:v>Indígenas</c:v>
                  </c:pt>
                </c:lvl>
              </c:multiLvlStrCache>
            </c:multiLvlStrRef>
          </c:cat>
          <c:val>
            <c:numRef>
              <c:f>TOTAL!$G$109:$G$116</c:f>
              <c:numCache>
                <c:formatCode>0.0</c:formatCode>
                <c:ptCount val="8"/>
                <c:pt idx="0">
                  <c:v>46.66001994017946</c:v>
                </c:pt>
                <c:pt idx="1">
                  <c:v>55.417495029821076</c:v>
                </c:pt>
                <c:pt idx="2">
                  <c:v>53.956262425447314</c:v>
                </c:pt>
                <c:pt idx="3">
                  <c:v>66.517709367759025</c:v>
                </c:pt>
                <c:pt idx="4">
                  <c:v>40.776699029126213</c:v>
                </c:pt>
                <c:pt idx="5">
                  <c:v>25.171232876712327</c:v>
                </c:pt>
                <c:pt idx="6">
                  <c:v>14.814814814814815</c:v>
                </c:pt>
                <c:pt idx="7">
                  <c:v>17.021276595744681</c:v>
                </c:pt>
              </c:numCache>
            </c:numRef>
          </c:val>
        </c:ser>
        <c:ser>
          <c:idx val="2"/>
          <c:order val="2"/>
          <c:tx>
            <c:strRef>
              <c:f>TOTAL!$F$108</c:f>
              <c:strCache>
                <c:ptCount val="1"/>
                <c:pt idx="0">
                  <c:v>Administrativo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TOTAL!$B$109:$C$116</c:f>
              <c:multiLvlStrCache>
                <c:ptCount val="8"/>
                <c:lvl>
                  <c:pt idx="0">
                    <c:v>Hombres</c:v>
                  </c:pt>
                  <c:pt idx="1">
                    <c:v>Mujeres</c:v>
                  </c:pt>
                  <c:pt idx="2">
                    <c:v>Hombres</c:v>
                  </c:pt>
                  <c:pt idx="3">
                    <c:v>Mujeres</c:v>
                  </c:pt>
                  <c:pt idx="4">
                    <c:v>Hombres</c:v>
                  </c:pt>
                  <c:pt idx="5">
                    <c:v>Mujeres</c:v>
                  </c:pt>
                  <c:pt idx="6">
                    <c:v>Hombres</c:v>
                  </c:pt>
                  <c:pt idx="7">
                    <c:v>Mujeres</c:v>
                  </c:pt>
                </c:lvl>
                <c:lvl>
                  <c:pt idx="0">
                    <c:v>Blancos</c:v>
                  </c:pt>
                  <c:pt idx="2">
                    <c:v>Mestizos</c:v>
                  </c:pt>
                  <c:pt idx="4">
                    <c:v>Negros y mulatos</c:v>
                  </c:pt>
                  <c:pt idx="6">
                    <c:v>Indígenas</c:v>
                  </c:pt>
                </c:lvl>
              </c:multiLvlStrCache>
            </c:multiLvlStrRef>
          </c:cat>
          <c:val>
            <c:numRef>
              <c:f>TOTAL!$F$109:$F$116</c:f>
              <c:numCache>
                <c:formatCode>0.0</c:formatCode>
                <c:ptCount val="8"/>
                <c:pt idx="0">
                  <c:v>18.743768693918245</c:v>
                </c:pt>
                <c:pt idx="1">
                  <c:v>19.035785288270379</c:v>
                </c:pt>
                <c:pt idx="2">
                  <c:v>22.166998011928431</c:v>
                </c:pt>
                <c:pt idx="3">
                  <c:v>18.255544521681564</c:v>
                </c:pt>
                <c:pt idx="4">
                  <c:v>11.511789181692095</c:v>
                </c:pt>
                <c:pt idx="5">
                  <c:v>15.582191780821917</c:v>
                </c:pt>
                <c:pt idx="6">
                  <c:v>27.160493827160494</c:v>
                </c:pt>
                <c:pt idx="7">
                  <c:v>42.553191489361701</c:v>
                </c:pt>
              </c:numCache>
            </c:numRef>
          </c:val>
        </c:ser>
        <c:ser>
          <c:idx val="1"/>
          <c:order val="3"/>
          <c:tx>
            <c:strRef>
              <c:f>TOTAL!$E$108</c:f>
              <c:strCache>
                <c:ptCount val="1"/>
                <c:pt idx="0">
                  <c:v>Gerencial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0475145913628418E-3"/>
                  <c:y val="1.3332227391289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950291827256836E-3"/>
                  <c:y val="1.053759691829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475145913628418E-3"/>
                  <c:y val="3.2291175055875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8.3843435917207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TOTAL!$B$109:$C$116</c:f>
              <c:multiLvlStrCache>
                <c:ptCount val="8"/>
                <c:lvl>
                  <c:pt idx="0">
                    <c:v>Hombres</c:v>
                  </c:pt>
                  <c:pt idx="1">
                    <c:v>Mujeres</c:v>
                  </c:pt>
                  <c:pt idx="2">
                    <c:v>Hombres</c:v>
                  </c:pt>
                  <c:pt idx="3">
                    <c:v>Mujeres</c:v>
                  </c:pt>
                  <c:pt idx="4">
                    <c:v>Hombres</c:v>
                  </c:pt>
                  <c:pt idx="5">
                    <c:v>Mujeres</c:v>
                  </c:pt>
                  <c:pt idx="6">
                    <c:v>Hombres</c:v>
                  </c:pt>
                  <c:pt idx="7">
                    <c:v>Mujeres</c:v>
                  </c:pt>
                </c:lvl>
                <c:lvl>
                  <c:pt idx="0">
                    <c:v>Blancos</c:v>
                  </c:pt>
                  <c:pt idx="2">
                    <c:v>Mestizos</c:v>
                  </c:pt>
                  <c:pt idx="4">
                    <c:v>Negros y mulatos</c:v>
                  </c:pt>
                  <c:pt idx="6">
                    <c:v>Indígenas</c:v>
                  </c:pt>
                </c:lvl>
              </c:multiLvlStrCache>
            </c:multiLvlStrRef>
          </c:cat>
          <c:val>
            <c:numRef>
              <c:f>TOTAL!$E$109:$E$116</c:f>
              <c:numCache>
                <c:formatCode>0.0</c:formatCode>
                <c:ptCount val="8"/>
                <c:pt idx="0">
                  <c:v>4.7357926221335989</c:v>
                </c:pt>
                <c:pt idx="1">
                  <c:v>3.9761431411530817</c:v>
                </c:pt>
                <c:pt idx="2">
                  <c:v>1.6898608349900597</c:v>
                </c:pt>
                <c:pt idx="3">
                  <c:v>1.1751075802714332</c:v>
                </c:pt>
                <c:pt idx="4">
                  <c:v>1.5256588072122053</c:v>
                </c:pt>
                <c:pt idx="5">
                  <c:v>1.5410958904109588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4"/>
          <c:tx>
            <c:strRef>
              <c:f>TOTAL!$D$108</c:f>
              <c:strCache>
                <c:ptCount val="1"/>
                <c:pt idx="0">
                  <c:v>Directivo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950291827256836E-3"/>
                  <c:y val="-2.875312101029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94781197240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475145913628418E-3"/>
                  <c:y val="-2.018790174871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950291827256836E-3"/>
                  <c:y val="-2.8210578225880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703654668446125E-3"/>
                  <c:y val="-2.5596658134035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3.0742593169642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2.235824957792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2.235824957792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TOTAL!$B$109:$C$116</c:f>
              <c:multiLvlStrCache>
                <c:ptCount val="8"/>
                <c:lvl>
                  <c:pt idx="0">
                    <c:v>Hombres</c:v>
                  </c:pt>
                  <c:pt idx="1">
                    <c:v>Mujeres</c:v>
                  </c:pt>
                  <c:pt idx="2">
                    <c:v>Hombres</c:v>
                  </c:pt>
                  <c:pt idx="3">
                    <c:v>Mujeres</c:v>
                  </c:pt>
                  <c:pt idx="4">
                    <c:v>Hombres</c:v>
                  </c:pt>
                  <c:pt idx="5">
                    <c:v>Mujeres</c:v>
                  </c:pt>
                  <c:pt idx="6">
                    <c:v>Hombres</c:v>
                  </c:pt>
                  <c:pt idx="7">
                    <c:v>Mujeres</c:v>
                  </c:pt>
                </c:lvl>
                <c:lvl>
                  <c:pt idx="0">
                    <c:v>Blancos</c:v>
                  </c:pt>
                  <c:pt idx="2">
                    <c:v>Mestizos</c:v>
                  </c:pt>
                  <c:pt idx="4">
                    <c:v>Negros y mulatos</c:v>
                  </c:pt>
                  <c:pt idx="6">
                    <c:v>Indígenas</c:v>
                  </c:pt>
                </c:lvl>
              </c:multiLvlStrCache>
            </c:multiLvlStrRef>
          </c:cat>
          <c:val>
            <c:numRef>
              <c:f>TOTAL!$D$109:$D$116</c:f>
              <c:numCache>
                <c:formatCode>0.0</c:formatCode>
                <c:ptCount val="8"/>
                <c:pt idx="0">
                  <c:v>4.5725646123260439</c:v>
                </c:pt>
                <c:pt idx="1">
                  <c:v>3.1312127236580518</c:v>
                </c:pt>
                <c:pt idx="2">
                  <c:v>0.79522862823061635</c:v>
                </c:pt>
                <c:pt idx="3">
                  <c:v>0.56272757365110893</c:v>
                </c:pt>
                <c:pt idx="4">
                  <c:v>1.5410958904109588</c:v>
                </c:pt>
                <c:pt idx="5">
                  <c:v>0.85616438356164382</c:v>
                </c:pt>
                <c:pt idx="6">
                  <c:v>1.2345679012345678</c:v>
                </c:pt>
                <c:pt idx="7">
                  <c:v>2.1276595744680851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968896"/>
        <c:axId val="46797184"/>
      </c:barChart>
      <c:catAx>
        <c:axId val="15968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100"/>
            </a:pPr>
            <a:endParaRPr lang="en-US"/>
          </a:p>
        </c:txPr>
        <c:crossAx val="46797184"/>
        <c:crosses val="autoZero"/>
        <c:auto val="1"/>
        <c:lblAlgn val="ctr"/>
        <c:lblOffset val="100"/>
        <c:noMultiLvlLbl val="0"/>
      </c:catAx>
      <c:valAx>
        <c:axId val="467971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100"/>
            </a:pPr>
            <a:endParaRPr lang="en-US"/>
          </a:p>
        </c:txPr>
        <c:crossAx val="1596889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2.1334779598758083E-2"/>
          <c:y val="0.93256530125150039"/>
          <c:w val="0.9552827649894996"/>
          <c:h val="5.042782770477322E-2"/>
        </c:manualLayout>
      </c:layout>
      <c:overlay val="0"/>
      <c:txPr>
        <a:bodyPr rot="0" vert="horz"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0"/>
            </a:pPr>
            <a:r>
              <a:rPr lang="es-VE" sz="1300" b="0" dirty="0"/>
              <a:t>Distribución porcentual de trabajadores de las 98 empresas </a:t>
            </a:r>
            <a:r>
              <a:rPr lang="es-VE" sz="1300" b="0"/>
              <a:t>por </a:t>
            </a:r>
            <a:r>
              <a:rPr lang="es-VE" sz="1300" b="0" smtClean="0"/>
              <a:t>género y </a:t>
            </a:r>
            <a:r>
              <a:rPr lang="es-VE" sz="1300" b="0" dirty="0"/>
              <a:t>nivel jerárquico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266171151895985E-2"/>
          <c:y val="0.20502863910888697"/>
          <c:w val="0.89279632701630163"/>
          <c:h val="0.57409785973504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calificados</c:v>
                </c:pt>
                <c:pt idx="4">
                  <c:v>Operativo Calificados</c:v>
                </c:pt>
                <c:pt idx="5">
                  <c:v>Total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58.299595141700401</c:v>
                </c:pt>
                <c:pt idx="1">
                  <c:v>54.390934844192643</c:v>
                </c:pt>
                <c:pt idx="2">
                  <c:v>49.921801689083516</c:v>
                </c:pt>
                <c:pt idx="3">
                  <c:v>42.790697674418603</c:v>
                </c:pt>
                <c:pt idx="4">
                  <c:v>55.97592433361995</c:v>
                </c:pt>
                <c:pt idx="5">
                  <c:v>47.432097271792387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calificados</c:v>
                </c:pt>
                <c:pt idx="4">
                  <c:v>Operativo Calificados</c:v>
                </c:pt>
                <c:pt idx="5">
                  <c:v>Total</c:v>
                </c:pt>
              </c:strCache>
            </c:strRef>
          </c:cat>
          <c:val>
            <c:numRef>
              <c:f>Hoja1!$C$2:$C$7</c:f>
              <c:numCache>
                <c:formatCode>0.0</c:formatCode>
                <c:ptCount val="6"/>
                <c:pt idx="0">
                  <c:v>41.700404858299592</c:v>
                </c:pt>
                <c:pt idx="1">
                  <c:v>45.609065155807365</c:v>
                </c:pt>
                <c:pt idx="2">
                  <c:v>50.078198310916491</c:v>
                </c:pt>
                <c:pt idx="3">
                  <c:v>57.20930232558139</c:v>
                </c:pt>
                <c:pt idx="4">
                  <c:v>44.02407566638005</c:v>
                </c:pt>
                <c:pt idx="5">
                  <c:v>52.567902728207606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824064"/>
        <c:axId val="46834048"/>
      </c:barChart>
      <c:catAx>
        <c:axId val="4682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6834048"/>
        <c:crosses val="autoZero"/>
        <c:auto val="1"/>
        <c:lblAlgn val="ctr"/>
        <c:lblOffset val="100"/>
        <c:noMultiLvlLbl val="0"/>
      </c:catAx>
      <c:valAx>
        <c:axId val="4683404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46824064"/>
        <c:crosses val="autoZero"/>
        <c:crossBetween val="between"/>
        <c:majorUnit val="20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36998674920242636"/>
          <c:y val="0.88589164128726894"/>
          <c:w val="0.27348572280433647"/>
          <c:h val="7.3048696113234141E-2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/>
            </a:pPr>
            <a:r>
              <a:rPr lang="es-CO" b="0"/>
              <a:t>Participación porcentual de hombres por grupo étnico-racial  y nivel jerárquico</a:t>
            </a:r>
            <a:endParaRPr lang="es-VE" b="0"/>
          </a:p>
        </c:rich>
      </c:tx>
      <c:layout>
        <c:manualLayout>
          <c:xMode val="edge"/>
          <c:yMode val="edge"/>
          <c:x val="0.12216073614710225"/>
          <c:y val="4.3607811280344026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49800785772347E-2"/>
          <c:y val="0.20005169400151809"/>
          <c:w val="0.87966735527349227"/>
          <c:h val="0.523680694745557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'Gráficos y Datos'!$N$51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Datos'!$O$50:$S$50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Datos'!$O$51:$S$51</c:f>
              <c:numCache>
                <c:formatCode>#,#00</c:formatCode>
                <c:ptCount val="5"/>
                <c:pt idx="0">
                  <c:v>64.788732394366207</c:v>
                </c:pt>
                <c:pt idx="1">
                  <c:v>49.738219895287962</c:v>
                </c:pt>
                <c:pt idx="2">
                  <c:v>23.558897243107769</c:v>
                </c:pt>
                <c:pt idx="3">
                  <c:v>23.660262891809907</c:v>
                </c:pt>
                <c:pt idx="4">
                  <c:v>25.960061443932414</c:v>
                </c:pt>
              </c:numCache>
            </c:numRef>
          </c:val>
        </c:ser>
        <c:ser>
          <c:idx val="1"/>
          <c:order val="1"/>
          <c:tx>
            <c:strRef>
              <c:f>'Gráficos y Datos'!$N$52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Datos'!$O$50:$S$50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Datos'!$O$52:$S$52</c:f>
              <c:numCache>
                <c:formatCode>#,#00</c:formatCode>
                <c:ptCount val="5"/>
                <c:pt idx="0">
                  <c:v>28.169014084507044</c:v>
                </c:pt>
                <c:pt idx="1">
                  <c:v>44.502617801047123</c:v>
                </c:pt>
                <c:pt idx="2">
                  <c:v>69.86215538847118</c:v>
                </c:pt>
                <c:pt idx="3">
                  <c:v>68.604651162790702</c:v>
                </c:pt>
                <c:pt idx="4">
                  <c:v>55.094726062468006</c:v>
                </c:pt>
              </c:numCache>
            </c:numRef>
          </c:val>
        </c:ser>
        <c:ser>
          <c:idx val="2"/>
          <c:order val="2"/>
          <c:tx>
            <c:strRef>
              <c:f>'Gráficos y Datos'!$N$53</c:f>
              <c:strCache>
                <c:ptCount val="1"/>
                <c:pt idx="0">
                  <c:v>Negros más Mulatos</c:v>
                </c:pt>
              </c:strCache>
            </c:strRef>
          </c:tx>
          <c:spPr>
            <a:solidFill>
              <a:srgbClr val="08B55B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Datos'!$O$50:$S$50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Datos'!$O$53:$S$53</c:f>
              <c:numCache>
                <c:formatCode>#,#00</c:formatCode>
                <c:ptCount val="5"/>
                <c:pt idx="0">
                  <c:v>6.3380281690140841</c:v>
                </c:pt>
                <c:pt idx="1">
                  <c:v>5.7591623036649207</c:v>
                </c:pt>
                <c:pt idx="2">
                  <c:v>5.2005012531328321</c:v>
                </c:pt>
                <c:pt idx="3">
                  <c:v>7.4317492416582409</c:v>
                </c:pt>
                <c:pt idx="4">
                  <c:v>16.589861751152071</c:v>
                </c:pt>
              </c:numCache>
            </c:numRef>
          </c:val>
        </c:ser>
        <c:ser>
          <c:idx val="3"/>
          <c:order val="3"/>
          <c:tx>
            <c:strRef>
              <c:f>'Gráficos y Datos'!$N$54</c:f>
              <c:strCache>
                <c:ptCount val="1"/>
                <c:pt idx="0">
                  <c:v>Indígenas</c:v>
                </c:pt>
              </c:strCache>
            </c:strRef>
          </c:tx>
          <c:spPr>
            <a:solidFill>
              <a:srgbClr val="8F77AD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1652830451176788E-2"/>
                </c:manualLayout>
              </c:layout>
              <c:tx>
                <c:rich>
                  <a:bodyPr/>
                  <a:lstStyle/>
                  <a:p>
                    <a:r>
                      <a:rPr lang="en-US" sz="900">
                        <a:latin typeface="Century Gothic" panose="020B0502020202020204" pitchFamily="34" charset="0"/>
                      </a:rPr>
                      <a:t>1.8</a:t>
                    </a:r>
                    <a:endParaRPr lang="en-US" sz="9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y Datos'!$O$50:$S$50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Datos'!$O$54:$S$54</c:f>
              <c:numCache>
                <c:formatCode>General</c:formatCode>
                <c:ptCount val="5"/>
                <c:pt idx="0" formatCode="#,#00">
                  <c:v>0.70422535211267612</c:v>
                </c:pt>
                <c:pt idx="1">
                  <c:v>0</c:v>
                </c:pt>
                <c:pt idx="2" formatCode="#,#00">
                  <c:v>1.3784461152882206</c:v>
                </c:pt>
                <c:pt idx="3" formatCode="#,#00">
                  <c:v>0.30333670374115268</c:v>
                </c:pt>
                <c:pt idx="4" formatCode="#,#00">
                  <c:v>2.3553507424475169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9621248"/>
        <c:axId val="49643520"/>
      </c:barChart>
      <c:catAx>
        <c:axId val="4962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643520"/>
        <c:crosses val="autoZero"/>
        <c:auto val="1"/>
        <c:lblAlgn val="ctr"/>
        <c:lblOffset val="100"/>
        <c:noMultiLvlLbl val="0"/>
      </c:catAx>
      <c:valAx>
        <c:axId val="4964352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9621248"/>
        <c:crosses val="autoZero"/>
        <c:crossBetween val="between"/>
        <c:majorUnit val="0.2"/>
      </c:valAx>
      <c:spPr>
        <a:noFill/>
        <a:ln w="63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1313322276286182"/>
          <c:y val="0.9158931864190778"/>
          <c:w val="0.77704556371160427"/>
          <c:h val="7.7044521629302185E-2"/>
        </c:manualLayout>
      </c:layout>
      <c:overlay val="0"/>
    </c:legend>
    <c:plotVisOnly val="1"/>
    <c:dispBlanksAs val="gap"/>
    <c:showDLblsOverMax val="0"/>
  </c:chart>
  <c:spPr>
    <a:noFill/>
    <a:ln w="6350">
      <a:solidFill>
        <a:schemeClr val="tx1"/>
      </a:solidFill>
    </a:ln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 sz="1200" b="0" i="0" baseline="0">
                <a:effectLst/>
                <a:latin typeface="Century Gothic" panose="020B0502020202020204" pitchFamily="34" charset="0"/>
              </a:rPr>
              <a:t>Participación porcentual de mujeres por grupo étnico-racial  y nivel jerárquico</a:t>
            </a:r>
            <a:endParaRPr lang="es-VE" sz="1200">
              <a:effectLst/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667641697662389"/>
          <c:y val="4.3612551412685165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49800785772347E-2"/>
          <c:y val="0.20005169400151809"/>
          <c:w val="0.87966735527349227"/>
          <c:h val="0.523680694745557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'Gráficos y Datos'!$N$58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Datos'!$O$57:$S$57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Datos'!$O$58:$S$58</c:f>
              <c:numCache>
                <c:formatCode>#,#00</c:formatCode>
                <c:ptCount val="5"/>
                <c:pt idx="0">
                  <c:v>61.165048543689316</c:v>
                </c:pt>
                <c:pt idx="1">
                  <c:v>50</c:v>
                </c:pt>
                <c:pt idx="2">
                  <c:v>23.982467125860989</c:v>
                </c:pt>
                <c:pt idx="3">
                  <c:v>21.081489884666286</c:v>
                </c:pt>
                <c:pt idx="4">
                  <c:v>24.153645833333336</c:v>
                </c:pt>
              </c:numCache>
            </c:numRef>
          </c:val>
        </c:ser>
        <c:ser>
          <c:idx val="1"/>
          <c:order val="1"/>
          <c:tx>
            <c:strRef>
              <c:f>'Gráficos y Datos'!$N$59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ysClr val="windowText" lastClr="000000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Datos'!$O$57:$S$57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Datos'!$O$59:$S$59</c:f>
              <c:numCache>
                <c:formatCode>#,#00</c:formatCode>
                <c:ptCount val="5"/>
                <c:pt idx="0">
                  <c:v>33.009708737864081</c:v>
                </c:pt>
                <c:pt idx="1">
                  <c:v>44.375</c:v>
                </c:pt>
                <c:pt idx="2">
                  <c:v>69.067000626174078</c:v>
                </c:pt>
                <c:pt idx="3">
                  <c:v>75.987899413877855</c:v>
                </c:pt>
                <c:pt idx="4">
                  <c:v>53.059895833333336</c:v>
                </c:pt>
              </c:numCache>
            </c:numRef>
          </c:val>
        </c:ser>
        <c:ser>
          <c:idx val="2"/>
          <c:order val="2"/>
          <c:tx>
            <c:strRef>
              <c:f>'Gráficos y Datos'!$N$60</c:f>
              <c:strCache>
                <c:ptCount val="1"/>
                <c:pt idx="0">
                  <c:v>Negros más Mulatos</c:v>
                </c:pt>
              </c:strCache>
            </c:strRef>
          </c:tx>
          <c:spPr>
            <a:solidFill>
              <a:srgbClr val="08B55B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Datos'!$O$57:$S$57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Datos'!$O$60:$S$60</c:f>
              <c:numCache>
                <c:formatCode>#,#00</c:formatCode>
                <c:ptCount val="5"/>
                <c:pt idx="0">
                  <c:v>4.8543689320388346</c:v>
                </c:pt>
                <c:pt idx="1">
                  <c:v>5.625</c:v>
                </c:pt>
                <c:pt idx="2">
                  <c:v>5.6981840951784601</c:v>
                </c:pt>
                <c:pt idx="3">
                  <c:v>2.7793533749290984</c:v>
                </c:pt>
                <c:pt idx="4">
                  <c:v>21.614583333333336</c:v>
                </c:pt>
              </c:numCache>
            </c:numRef>
          </c:val>
        </c:ser>
        <c:ser>
          <c:idx val="3"/>
          <c:order val="3"/>
          <c:tx>
            <c:strRef>
              <c:f>'Gráficos y Datos'!$N$61</c:f>
              <c:strCache>
                <c:ptCount val="1"/>
                <c:pt idx="0">
                  <c:v>Indígenas</c:v>
                </c:pt>
              </c:strCache>
            </c:strRef>
          </c:tx>
          <c:spPr>
            <a:solidFill>
              <a:srgbClr val="8F77AD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1652830451176788E-2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Century Gothic" panose="020B0502020202020204" pitchFamily="34" charset="0"/>
                      </a:rPr>
                      <a:t>1.8</a:t>
                    </a:r>
                    <a:endParaRPr lang="en-US" sz="9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y Datos'!$O$57:$S$57</c:f>
              <c:strCache>
                <c:ptCount val="5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</c:strCache>
            </c:strRef>
          </c:cat>
          <c:val>
            <c:numRef>
              <c:f>'Gráficos y Datos'!$O$61:$S$61</c:f>
              <c:numCache>
                <c:formatCode>General</c:formatCode>
                <c:ptCount val="5"/>
                <c:pt idx="0" formatCode="#,#00">
                  <c:v>0.97087378640776689</c:v>
                </c:pt>
                <c:pt idx="1">
                  <c:v>0</c:v>
                </c:pt>
                <c:pt idx="2" formatCode="#,#00">
                  <c:v>1.2523481527864746</c:v>
                </c:pt>
                <c:pt idx="3" formatCode="#,#00">
                  <c:v>0.15125732652675364</c:v>
                </c:pt>
                <c:pt idx="4" formatCode="#,#00">
                  <c:v>1.171875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9776128"/>
        <c:axId val="49777664"/>
      </c:barChart>
      <c:catAx>
        <c:axId val="4977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</a:defRPr>
            </a:pPr>
            <a:endParaRPr lang="en-US"/>
          </a:p>
        </c:txPr>
        <c:crossAx val="49777664"/>
        <c:crosses val="autoZero"/>
        <c:auto val="1"/>
        <c:lblAlgn val="ctr"/>
        <c:lblOffset val="100"/>
        <c:noMultiLvlLbl val="0"/>
      </c:catAx>
      <c:valAx>
        <c:axId val="4977766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9776128"/>
        <c:crosses val="autoZero"/>
        <c:crossBetween val="between"/>
        <c:majorUnit val="0.2"/>
      </c:valAx>
      <c:spPr>
        <a:noFill/>
        <a:ln w="63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1313322276286182"/>
          <c:y val="0.9158931864190778"/>
          <c:w val="0.77704556371160427"/>
          <c:h val="7.7044521629302185E-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 sz="1200" b="0" i="0" baseline="0" dirty="0">
                <a:effectLst/>
                <a:latin typeface="Century Gothic" panose="020B0502020202020204" pitchFamily="34" charset="0"/>
              </a:rPr>
              <a:t>Participación porcentual de </a:t>
            </a:r>
            <a:r>
              <a:rPr lang="es-CO" sz="1200" b="0" i="0" baseline="0" dirty="0" smtClean="0">
                <a:effectLst/>
                <a:latin typeface="Century Gothic" panose="020B0502020202020204" pitchFamily="34" charset="0"/>
              </a:rPr>
              <a:t>trabajadores de las 98 empresas </a:t>
            </a:r>
            <a:r>
              <a:rPr lang="es-CO" sz="1200" b="0" i="0" baseline="0" dirty="0">
                <a:effectLst/>
                <a:latin typeface="Century Gothic" panose="020B0502020202020204" pitchFamily="34" charset="0"/>
              </a:rPr>
              <a:t>por grupo étnico-racial  y nivel jerárquico</a:t>
            </a:r>
            <a:endParaRPr lang="es-VE" sz="1200" dirty="0">
              <a:effectLst/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4347659667541557"/>
          <c:y val="1.77583898750682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49800785772347E-2"/>
          <c:y val="0.20005169400151809"/>
          <c:w val="0.87966735527349227"/>
          <c:h val="0.523680694745557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'Gráficos y Datos'!$A$20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Datos'!$B$19:$G$19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  <c:pt idx="5">
                  <c:v>Total</c:v>
                </c:pt>
              </c:strCache>
            </c:strRef>
          </c:cat>
          <c:val>
            <c:numRef>
              <c:f>'Gráficos y Datos'!$B$20:$G$20</c:f>
              <c:numCache>
                <c:formatCode>0.0</c:formatCode>
                <c:ptCount val="6"/>
                <c:pt idx="0">
                  <c:v>63.265306122448983</c:v>
                </c:pt>
                <c:pt idx="1">
                  <c:v>49.857549857549863</c:v>
                </c:pt>
                <c:pt idx="2">
                  <c:v>23.770748512370812</c:v>
                </c:pt>
                <c:pt idx="3">
                  <c:v>22.184964845862627</c:v>
                </c:pt>
                <c:pt idx="4">
                  <c:v>25.164803668672974</c:v>
                </c:pt>
                <c:pt idx="5">
                  <c:v>24.317617866004962</c:v>
                </c:pt>
              </c:numCache>
            </c:numRef>
          </c:val>
        </c:ser>
        <c:ser>
          <c:idx val="1"/>
          <c:order val="1"/>
          <c:tx>
            <c:strRef>
              <c:f>'Gráficos y Datos'!$A$21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ysClr val="windowText" lastClr="000000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Datos'!$B$19:$G$19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  <c:pt idx="5">
                  <c:v>Total</c:v>
                </c:pt>
              </c:strCache>
            </c:strRef>
          </c:cat>
          <c:val>
            <c:numRef>
              <c:f>'Gráficos y Datos'!$B$21:$G$21</c:f>
              <c:numCache>
                <c:formatCode>0.0</c:formatCode>
                <c:ptCount val="6"/>
                <c:pt idx="0">
                  <c:v>30.204081632653061</c:v>
                </c:pt>
                <c:pt idx="1">
                  <c:v>44.444444444444443</c:v>
                </c:pt>
                <c:pt idx="2">
                  <c:v>69.464453492013774</c:v>
                </c:pt>
                <c:pt idx="3">
                  <c:v>72.828555976203361</c:v>
                </c:pt>
                <c:pt idx="4">
                  <c:v>54.198910862711379</c:v>
                </c:pt>
                <c:pt idx="5">
                  <c:v>67.009622949827516</c:v>
                </c:pt>
              </c:numCache>
            </c:numRef>
          </c:val>
        </c:ser>
        <c:ser>
          <c:idx val="2"/>
          <c:order val="2"/>
          <c:tx>
            <c:strRef>
              <c:f>'Gráficos y Datos'!$A$22</c:f>
              <c:strCache>
                <c:ptCount val="1"/>
                <c:pt idx="0">
                  <c:v>Negros más Mulatos</c:v>
                </c:pt>
              </c:strCache>
            </c:strRef>
          </c:tx>
          <c:spPr>
            <a:solidFill>
              <a:srgbClr val="08B55B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'Gráficos y Datos'!$B$19:$G$19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  <c:pt idx="5">
                  <c:v>Total</c:v>
                </c:pt>
              </c:strCache>
            </c:strRef>
          </c:cat>
          <c:val>
            <c:numRef>
              <c:f>'Gráficos y Datos'!$B$22:$G$22</c:f>
              <c:numCache>
                <c:formatCode>0.0</c:formatCode>
                <c:ptCount val="6"/>
                <c:pt idx="0">
                  <c:v>5.7142857142857144</c:v>
                </c:pt>
                <c:pt idx="1">
                  <c:v>5.6980056980056979</c:v>
                </c:pt>
                <c:pt idx="2">
                  <c:v>5.4494206075790785</c:v>
                </c:pt>
                <c:pt idx="3">
                  <c:v>4.7701460248783132</c:v>
                </c:pt>
                <c:pt idx="4">
                  <c:v>18.801948982516478</c:v>
                </c:pt>
                <c:pt idx="5">
                  <c:v>7.9</c:v>
                </c:pt>
              </c:numCache>
            </c:numRef>
          </c:val>
        </c:ser>
        <c:ser>
          <c:idx val="3"/>
          <c:order val="3"/>
          <c:tx>
            <c:strRef>
              <c:f>'Gráficos y Datos'!$A$23</c:f>
              <c:strCache>
                <c:ptCount val="1"/>
                <c:pt idx="0">
                  <c:v>Indígenas</c:v>
                </c:pt>
              </c:strCache>
            </c:strRef>
          </c:tx>
          <c:spPr>
            <a:solidFill>
              <a:srgbClr val="8F77AD"/>
            </a:solidFill>
            <a:ln w="3175">
              <a:solidFill>
                <a:srgbClr val="E7E6E6">
                  <a:lumMod val="75000"/>
                </a:srgb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1652830451176788E-2"/>
                </c:manualLayout>
              </c:layout>
              <c:tx>
                <c:rich>
                  <a:bodyPr/>
                  <a:lstStyle/>
                  <a:p>
                    <a:r>
                      <a:rPr lang="en-US" sz="900">
                        <a:latin typeface="Century Gothic" panose="020B0502020202020204" pitchFamily="34" charset="0"/>
                      </a:rPr>
                      <a:t>1.8</a:t>
                    </a:r>
                    <a:endParaRPr lang="en-US" sz="9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165283045117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y Datos'!$B$19:$G$19</c:f>
              <c:strCache>
                <c:ptCount val="6"/>
                <c:pt idx="0">
                  <c:v>Directivo</c:v>
                </c:pt>
                <c:pt idx="1">
                  <c:v>Gerencial</c:v>
                </c:pt>
                <c:pt idx="2">
                  <c:v>Administrativo</c:v>
                </c:pt>
                <c:pt idx="3">
                  <c:v>Operativo calificado</c:v>
                </c:pt>
                <c:pt idx="4">
                  <c:v>Operativo no calificado</c:v>
                </c:pt>
                <c:pt idx="5">
                  <c:v>Total</c:v>
                </c:pt>
              </c:strCache>
            </c:strRef>
          </c:cat>
          <c:val>
            <c:numRef>
              <c:f>'Gráficos y Datos'!$B$23:$G$23</c:f>
              <c:numCache>
                <c:formatCode>General</c:formatCode>
                <c:ptCount val="6"/>
                <c:pt idx="0" formatCode="0.0">
                  <c:v>0.81632653061224492</c:v>
                </c:pt>
                <c:pt idx="1">
                  <c:v>0</c:v>
                </c:pt>
                <c:pt idx="2" formatCode="0.0">
                  <c:v>1.3153773880363295</c:v>
                </c:pt>
                <c:pt idx="3" formatCode="0.0">
                  <c:v>0.2163331530557058</c:v>
                </c:pt>
                <c:pt idx="4" formatCode="0.0">
                  <c:v>1.8343364860991689</c:v>
                </c:pt>
                <c:pt idx="5" formatCode="0.0">
                  <c:v>0.77467772196332385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6531328"/>
        <c:axId val="46532864"/>
      </c:barChart>
      <c:catAx>
        <c:axId val="4653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i="0">
                <a:latin typeface="Century Gothic" panose="020B0502020202020204" pitchFamily="34" charset="0"/>
              </a:defRPr>
            </a:pPr>
            <a:endParaRPr lang="en-US"/>
          </a:p>
        </c:txPr>
        <c:crossAx val="46532864"/>
        <c:crosses val="autoZero"/>
        <c:auto val="1"/>
        <c:lblAlgn val="ctr"/>
        <c:lblOffset val="100"/>
        <c:noMultiLvlLbl val="0"/>
      </c:catAx>
      <c:valAx>
        <c:axId val="4653286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6531328"/>
        <c:crosses val="autoZero"/>
        <c:crossBetween val="between"/>
        <c:majorUnit val="0.2"/>
      </c:valAx>
      <c:spPr>
        <a:noFill/>
        <a:ln w="63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1313322276286182"/>
          <c:y val="0.9158931864190778"/>
          <c:w val="0.77704556371160427"/>
          <c:h val="7.7044521629302185E-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pPr>
            <a:r>
              <a:rPr lang="es-CO" sz="1200" b="0" noProof="0" dirty="0" smtClean="0"/>
              <a:t>Distribución porcentual de trabajadores que consideran importante el color de piel para desempeñar cargos directivos y gerenciales</a:t>
            </a:r>
            <a:endParaRPr lang="es-CO" sz="1200" b="0" noProof="0" dirty="0"/>
          </a:p>
        </c:rich>
      </c:tx>
      <c:layout>
        <c:manualLayout>
          <c:xMode val="edge"/>
          <c:yMode val="edge"/>
          <c:x val="0.1022091966826142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322891540127716E-2"/>
          <c:y val="0.21055739476213506"/>
          <c:w val="0.89055080677346343"/>
          <c:h val="0.52627611418943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fase II'!$K$25</c:f>
              <c:strCache>
                <c:ptCount val="1"/>
                <c:pt idx="0">
                  <c:v>Blancos</c:v>
                </c:pt>
              </c:strCache>
            </c:strRef>
          </c:tx>
          <c:spPr>
            <a:solidFill>
              <a:srgbClr val="F8A15A"/>
            </a:solidFill>
            <a:ln w="6350"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II'!$I$27,'Gráficos fase II'!$I$31)</c:f>
              <c:strCache>
                <c:ptCount val="2"/>
                <c:pt idx="0">
                  <c:v>Cargos Directivos</c:v>
                </c:pt>
                <c:pt idx="1">
                  <c:v>Cargos Gerenciales</c:v>
                </c:pt>
              </c:strCache>
            </c:strRef>
          </c:cat>
          <c:val>
            <c:numRef>
              <c:f>('Gráficos fase II'!$K$27,'Gráficos fase II'!$K$31)</c:f>
              <c:numCache>
                <c:formatCode>0.0</c:formatCode>
                <c:ptCount val="2"/>
                <c:pt idx="0">
                  <c:v>11.458333333333334</c:v>
                </c:pt>
                <c:pt idx="1">
                  <c:v>9.375</c:v>
                </c:pt>
              </c:numCache>
            </c:numRef>
          </c:val>
        </c:ser>
        <c:ser>
          <c:idx val="1"/>
          <c:order val="1"/>
          <c:tx>
            <c:strRef>
              <c:f>'Gráficos fase II'!$L$25</c:f>
              <c:strCache>
                <c:ptCount val="1"/>
                <c:pt idx="0">
                  <c:v>Mestizos</c:v>
                </c:pt>
              </c:strCache>
            </c:strRef>
          </c:tx>
          <c:spPr>
            <a:solidFill>
              <a:srgbClr val="FED954"/>
            </a:solidFill>
            <a:ln w="6350"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II'!$I$27,'Gráficos fase II'!$I$31)</c:f>
              <c:strCache>
                <c:ptCount val="2"/>
                <c:pt idx="0">
                  <c:v>Cargos Directivos</c:v>
                </c:pt>
                <c:pt idx="1">
                  <c:v>Cargos Gerenciales</c:v>
                </c:pt>
              </c:strCache>
            </c:strRef>
          </c:cat>
          <c:val>
            <c:numRef>
              <c:f>('Gráficos fase II'!$L$27,'Gráficos fase II'!$L$31)</c:f>
              <c:numCache>
                <c:formatCode>0.0</c:formatCode>
                <c:ptCount val="2"/>
                <c:pt idx="0">
                  <c:v>10.747663551401869</c:v>
                </c:pt>
                <c:pt idx="1">
                  <c:v>9.3023255813953494</c:v>
                </c:pt>
              </c:numCache>
            </c:numRef>
          </c:val>
        </c:ser>
        <c:ser>
          <c:idx val="2"/>
          <c:order val="2"/>
          <c:tx>
            <c:strRef>
              <c:f>'Gráficos fase II'!$M$25</c:f>
              <c:strCache>
                <c:ptCount val="1"/>
                <c:pt idx="0">
                  <c:v>Indigenas, negros y mulatos</c:v>
                </c:pt>
              </c:strCache>
            </c:strRef>
          </c:tx>
          <c:spPr>
            <a:solidFill>
              <a:srgbClr val="08B55B"/>
            </a:solidFill>
            <a:ln w="6350"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('Gráficos fase II'!$I$27,'Gráficos fase II'!$I$31)</c:f>
              <c:strCache>
                <c:ptCount val="2"/>
                <c:pt idx="0">
                  <c:v>Cargos Directivos</c:v>
                </c:pt>
                <c:pt idx="1">
                  <c:v>Cargos Gerenciales</c:v>
                </c:pt>
              </c:strCache>
            </c:strRef>
          </c:cat>
          <c:val>
            <c:numRef>
              <c:f>('Gráficos fase II'!$M$27,'Gráficos fase II'!$M$31)</c:f>
              <c:numCache>
                <c:formatCode>0.0</c:formatCode>
                <c:ptCount val="2"/>
                <c:pt idx="0">
                  <c:v>20</c:v>
                </c:pt>
                <c:pt idx="1">
                  <c:v>11.764705882352942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044672"/>
        <c:axId val="46046208"/>
      </c:barChart>
      <c:catAx>
        <c:axId val="460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46046208"/>
        <c:crosses val="autoZero"/>
        <c:auto val="1"/>
        <c:lblAlgn val="ctr"/>
        <c:lblOffset val="100"/>
        <c:noMultiLvlLbl val="0"/>
      </c:catAx>
      <c:valAx>
        <c:axId val="4604620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46044672"/>
        <c:crosses val="autoZero"/>
        <c:crossBetween val="between"/>
      </c:valAx>
      <c:spPr>
        <a:noFill/>
        <a:ln w="6350"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5949798601186213"/>
          <c:y val="0.8455163457211694"/>
          <c:w val="0.69525473798704418"/>
          <c:h val="7.4703270202241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>
          <a:latin typeface="Century Gothic" panose="020B0502020202020204" pitchFamily="34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ES_tradnl" sz="1200"/>
              <a:t>En orden de importancia de 1 a 9, señale en qué nivel ubica el color de piel como un  criterio que tuvo en cuenta la empresa para engancharlo o contratarlo</a:t>
            </a:r>
            <a:endParaRPr lang="es-CO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1025347365919297E-2"/>
          <c:y val="0.25713070063083099"/>
          <c:w val="0.90270727023608488"/>
          <c:h val="0.45115683911568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'P5 x P12 Imp ser contra por aut'!$I$71</c:f>
              <c:strCache>
                <c:ptCount val="1"/>
                <c:pt idx="0">
                  <c:v>Entre el primer y tercer criterio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'P5 x P12 Imp ser contra por aut'!$J$70:$L$70</c:f>
              <c:strCache>
                <c:ptCount val="3"/>
                <c:pt idx="0">
                  <c:v>Blancos</c:v>
                </c:pt>
                <c:pt idx="1">
                  <c:v>Mestizos</c:v>
                </c:pt>
                <c:pt idx="2">
                  <c:v>Indígenas, negros y mulatos</c:v>
                </c:pt>
              </c:strCache>
            </c:strRef>
          </c:cat>
          <c:val>
            <c:numRef>
              <c:f>'P5 x P12 Imp ser contra por aut'!$J$71:$L$71</c:f>
              <c:numCache>
                <c:formatCode>General</c:formatCode>
                <c:ptCount val="3"/>
                <c:pt idx="0">
                  <c:v>10.3</c:v>
                </c:pt>
                <c:pt idx="1">
                  <c:v>2.7</c:v>
                </c:pt>
                <c:pt idx="2" formatCode="0.0">
                  <c:v>10.810810810810811</c:v>
                </c:pt>
              </c:numCache>
            </c:numRef>
          </c:val>
        </c:ser>
        <c:ser>
          <c:idx val="1"/>
          <c:order val="1"/>
          <c:tx>
            <c:strRef>
              <c:f>'P5 x P12 Imp ser contra por aut'!$I$72</c:f>
              <c:strCache>
                <c:ptCount val="1"/>
                <c:pt idx="0">
                  <c:v>Entre el cuarto y sexto criterio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'P5 x P12 Imp ser contra por aut'!$J$70:$L$70</c:f>
              <c:strCache>
                <c:ptCount val="3"/>
                <c:pt idx="0">
                  <c:v>Blancos</c:v>
                </c:pt>
                <c:pt idx="1">
                  <c:v>Mestizos</c:v>
                </c:pt>
                <c:pt idx="2">
                  <c:v>Indígenas, negros y mulatos</c:v>
                </c:pt>
              </c:strCache>
            </c:strRef>
          </c:cat>
          <c:val>
            <c:numRef>
              <c:f>'P5 x P12 Imp ser contra por aut'!$J$72:$L$72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11.4</c:v>
                </c:pt>
                <c:pt idx="2" formatCode="0.0">
                  <c:v>10.810810810810811</c:v>
                </c:pt>
              </c:numCache>
            </c:numRef>
          </c:val>
        </c:ser>
        <c:ser>
          <c:idx val="2"/>
          <c:order val="2"/>
          <c:tx>
            <c:strRef>
              <c:f>'P5 x P12 Imp ser contra por aut'!$I$73</c:f>
              <c:strCache>
                <c:ptCount val="1"/>
                <c:pt idx="0">
                  <c:v>Entre el séptimo y noveno criterio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'P5 x P12 Imp ser contra por aut'!$J$70:$L$70</c:f>
              <c:strCache>
                <c:ptCount val="3"/>
                <c:pt idx="0">
                  <c:v>Blancos</c:v>
                </c:pt>
                <c:pt idx="1">
                  <c:v>Mestizos</c:v>
                </c:pt>
                <c:pt idx="2">
                  <c:v>Indígenas, negros y mulatos</c:v>
                </c:pt>
              </c:strCache>
            </c:strRef>
          </c:cat>
          <c:val>
            <c:numRef>
              <c:f>'P5 x P12 Imp ser contra por aut'!$J$73:$L$73</c:f>
              <c:numCache>
                <c:formatCode>General</c:formatCode>
                <c:ptCount val="3"/>
                <c:pt idx="0">
                  <c:v>81.400000000000006</c:v>
                </c:pt>
                <c:pt idx="1">
                  <c:v>85.8</c:v>
                </c:pt>
                <c:pt idx="2" formatCode="0.0">
                  <c:v>78.378378378378372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94976"/>
        <c:axId val="46109056"/>
      </c:barChart>
      <c:catAx>
        <c:axId val="460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109056"/>
        <c:crosses val="autoZero"/>
        <c:auto val="1"/>
        <c:lblAlgn val="ctr"/>
        <c:lblOffset val="100"/>
        <c:noMultiLvlLbl val="0"/>
      </c:catAx>
      <c:valAx>
        <c:axId val="4610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094976"/>
        <c:crosses val="autoZero"/>
        <c:crossBetween val="between"/>
        <c:majorUnit val="20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756EE-F1AB-4FED-9C92-874B00F6B97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073A27E-1A92-4804-8726-D0D0A29B4B24}">
      <dgm:prSet phldrT="[Texto]" custT="1"/>
      <dgm:spPr/>
      <dgm:t>
        <a:bodyPr/>
        <a:lstStyle/>
        <a:p>
          <a:r>
            <a:rPr lang="es-CO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Procesos </a:t>
          </a:r>
          <a:r>
            <a:rPr lang="es-CO" sz="13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tercerizados</a:t>
          </a:r>
          <a:r>
            <a:rPr lang="es-CO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en logística, BPO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16 empresas</a:t>
          </a:r>
        </a:p>
        <a:p>
          <a:r>
            <a:rPr lang="es-ES" sz="1200" b="1" i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8479 trabajadores</a:t>
          </a:r>
          <a:endParaRPr lang="es-CO" sz="1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60399EEE-113C-4BD7-A7EC-CA6C06489EA0}" type="parTrans" cxnId="{3F47CE69-A6C5-4AA3-9EE3-582E64BE65A9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F8E5C4C-BB2F-41A6-8CDF-A7FCF5D3A13D}" type="sibTrans" cxnId="{3F47CE69-A6C5-4AA3-9EE3-582E64BE65A9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08073D3-0A03-4957-8D9F-076C17493F05}">
      <dgm:prSet phldrT="[Texto]" custT="1"/>
      <dgm:spPr/>
      <dgm:t>
        <a:bodyPr/>
        <a:lstStyle/>
        <a:p>
          <a:r>
            <a:rPr lang="es-CO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ITO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1422 trabajadores</a:t>
          </a:r>
        </a:p>
      </dgm:t>
    </dgm:pt>
    <dgm:pt modelId="{EC6D1761-42FD-441C-82EB-3058D294AB92}" type="parTrans" cxnId="{6A4F8BAD-BD9B-4F2A-933D-FE87F14A4B0E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FF54721-1695-4BE9-834D-AF9395ADF780}" type="sibTrans" cxnId="{6A4F8BAD-BD9B-4F2A-933D-FE87F14A4B0E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8915A8C-0C11-4C15-8072-10DE22EA3169}">
      <dgm:prSet phldrT="[Texto]"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Servicios especializados no manuales</a:t>
          </a:r>
          <a:endParaRPr lang="es-ES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11 empresas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325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B076218-D5A5-4B2E-9DE8-DCFE8B5EC0BA}" type="parTrans" cxnId="{FE8D6491-F0D6-49A9-ACD7-E13FC81D1D4D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4295A85-6C9A-4421-83E8-54EC83E6B038}" type="sibTrans" cxnId="{FE8D6491-F0D6-49A9-ACD7-E13FC81D1D4D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6609FAA-7E52-424E-883D-BE82A0591D1A}">
      <dgm:prSet phldrT="[Texto]"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Farmacéutico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 empresa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3536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77F5CE6-5C7C-494D-AD40-E92F17D201A3}" type="parTrans" cxnId="{087C0A1A-8A09-48D4-AF2A-8767B76D7CC4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0AB95AE-847F-4823-9AE1-712BFF6EF89F}" type="sibTrans" cxnId="{087C0A1A-8A09-48D4-AF2A-8767B76D7CC4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663FE4A-29AF-47F6-A308-BC68F268B03F}">
      <dgm:prSet phldrT="[Texto]" custT="1"/>
      <dgm:spPr/>
      <dgm:t>
        <a:bodyPr/>
        <a:lstStyle/>
        <a:p>
          <a:r>
            <a:rPr lang="es-CO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Textil-confecciones-calzado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329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ACB3E8C-F4CB-4FF6-89ED-64E15F3763D0}" type="parTrans" cxnId="{C862BFC8-BCD2-4BD4-9F95-4849AEB07B11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BDE7E9D-D64A-44C4-BA49-BE8A3E043233}" type="sibTrans" cxnId="{C862BFC8-BCD2-4BD4-9F95-4849AEB07B11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1A36C800-7CDF-4CC8-BE3F-1534F91D0152}">
      <dgm:prSet custT="1"/>
      <dgm:spPr/>
      <dgm:t>
        <a:bodyPr/>
        <a:lstStyle/>
        <a:p>
          <a:r>
            <a:rPr lang="es-CO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Grupo heterogéneo industrial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5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190 trabajadores</a:t>
          </a:r>
        </a:p>
        <a:p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8DEBE87-E735-48F0-8EB8-7F202D851A0B}" type="parTrans" cxnId="{4066A18B-FD2E-4AA2-8E4C-42218CAB9397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3344B0D-665B-455C-BAC5-931B3DD0893B}" type="sibTrans" cxnId="{4066A18B-FD2E-4AA2-8E4C-42218CAB9397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46FF86A-1707-4E8D-88C6-FC230F33FE60}">
      <dgm:prSet custT="1"/>
      <dgm:spPr/>
      <dgm:t>
        <a:bodyPr/>
        <a:lstStyle/>
        <a:p>
          <a:r>
            <a:rPr lang="es-CO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Alimentos y bebidas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623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EBA6945-3C1F-451C-A5D0-DC6B4B55CA3A}" type="parTrans" cxnId="{A1345AF4-F458-4093-96E3-A9921B62383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EE19FD1-0F70-482B-A5E4-882C7E2F2CF1}" type="sibTrans" cxnId="{A1345AF4-F458-4093-96E3-A9921B62383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3AC18AB-8EAB-42B6-8494-10A1C21FE268}">
      <dgm:prSet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Construcción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6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405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21C3FD6-83F2-47BF-8E30-E65236E71515}" type="parTrans" cxnId="{176F1530-8DE8-46F6-9B57-E421729442A3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9FCF49E0-FC76-42C0-8BDF-C55DCF18EA40}" type="sibTrans" cxnId="{176F1530-8DE8-46F6-9B57-E421729442A3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3957344D-5282-4E8D-B3E6-5974BCAF9B6D}">
      <dgm:prSet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Transporte (carga y pasajeros</a:t>
          </a:r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)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 empresas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25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867DC64-0130-40E9-90A9-23EC213286F3}" type="parTrans" cxnId="{725BD017-B4B2-4E1A-AFCF-8FB5101E7EE7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359D7CBC-6D1F-409E-A9B4-07F97C10A540}" type="sibTrans" cxnId="{725BD017-B4B2-4E1A-AFCF-8FB5101E7EE7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25AAC06-5123-4655-B1D3-B64D24BD1444}">
      <dgm:prSet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Comercio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18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848 trabajadores</a:t>
          </a:r>
        </a:p>
      </dgm:t>
    </dgm:pt>
    <dgm:pt modelId="{243F4EB0-F68D-4A3B-A842-2237510C127D}" type="parTrans" cxnId="{9E35807C-0D82-4ED8-86B7-01921DCAB4F6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46BACFE6-F7C9-4501-B43F-B0AEF5079B5A}" type="sibTrans" cxnId="{9E35807C-0D82-4ED8-86B7-01921DCAB4F6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990C09B-EB2B-4EE0-9920-1CDE42D2D78B}">
      <dgm:prSet custT="1"/>
      <dgm:spPr/>
      <dgm:t>
        <a:bodyPr/>
        <a:lstStyle/>
        <a:p>
          <a:r>
            <a: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Otros servicios especializados manuales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 empresas</a:t>
          </a:r>
        </a:p>
        <a:p>
          <a:r>
            <a:rPr lang="es-E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216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517682D-CCD3-480D-9472-EB65A1C76025}" type="parTrans" cxnId="{9545B091-EF12-4095-94ED-86D6F1098B11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1D482D1-FE27-46DC-B733-EF81F47F472B}" type="sibTrans" cxnId="{9545B091-EF12-4095-94ED-86D6F1098B11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8C9AEF31-42C8-4580-A9E2-14B85CC67619}">
      <dgm:prSet custT="1"/>
      <dgm:spPr/>
      <dgm:t>
        <a:bodyPr/>
        <a:lstStyle/>
        <a:p>
          <a:r>
            <a:rPr lang="es-CO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Educación y capacitación laboral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r>
            <a:rPr lang="es-CO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107 trabajadores</a:t>
          </a:r>
          <a:endParaRPr lang="es-E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7EE855E3-F0C2-4AD4-BBE2-37FFD587503A}" type="parTrans" cxnId="{B0E15A04-6005-4BC4-8B41-D27BDA8012DB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F6BB09E-D88C-4F87-9453-3DD93A603444}" type="sibTrans" cxnId="{B0E15A04-6005-4BC4-8B41-D27BDA8012DB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CBEAAA40-BCE9-4B28-BA1F-D24BE67AA47E}" type="pres">
      <dgm:prSet presAssocID="{FAA756EE-F1AB-4FED-9C92-874B00F6B9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302C46D-DE1E-4390-BC74-74E5F9270CDD}" type="pres">
      <dgm:prSet presAssocID="{D073A27E-1A92-4804-8726-D0D0A29B4B24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44E4F32C-0A52-4070-A22C-08956494FF87}" type="pres">
      <dgm:prSet presAssocID="{7F8E5C4C-BB2F-41A6-8CDF-A7FCF5D3A13D}" presName="sibTrans" presStyleCnt="0"/>
      <dgm:spPr/>
    </dgm:pt>
    <dgm:pt modelId="{DA8BDB8D-7CA4-4F62-9898-D006F65E49A6}" type="pres">
      <dgm:prSet presAssocID="{908073D3-0A03-4957-8D9F-076C17493F05}" presName="node" presStyleLbl="node1" presStyleIdx="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0BA25BB7-D440-4CCB-90D9-3BFF8A2857AB}" type="pres">
      <dgm:prSet presAssocID="{1FF54721-1695-4BE9-834D-AF9395ADF780}" presName="sibTrans" presStyleCnt="0"/>
      <dgm:spPr/>
    </dgm:pt>
    <dgm:pt modelId="{372576B1-093D-4F6A-BECC-9C82AE8404AD}" type="pres">
      <dgm:prSet presAssocID="{88915A8C-0C11-4C15-8072-10DE22EA3169}" presName="node" presStyleLbl="node1" presStyleIdx="2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C05A4129-A121-4705-8552-C487BFFA5471}" type="pres">
      <dgm:prSet presAssocID="{E4295A85-6C9A-4421-83E8-54EC83E6B038}" presName="sibTrans" presStyleCnt="0"/>
      <dgm:spPr/>
    </dgm:pt>
    <dgm:pt modelId="{C926F2AE-35B3-45A7-844E-61F2261AA769}" type="pres">
      <dgm:prSet presAssocID="{1A36C800-7CDF-4CC8-BE3F-1534F91D0152}" presName="node" presStyleLbl="node1" presStyleIdx="3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9103262F-DCB9-4F78-AE8B-FAB3143F4117}" type="pres">
      <dgm:prSet presAssocID="{E3344B0D-665B-455C-BAC5-931B3DD0893B}" presName="sibTrans" presStyleCnt="0"/>
      <dgm:spPr/>
    </dgm:pt>
    <dgm:pt modelId="{3EB95EDA-D006-45F5-B697-31B698245DFE}" type="pres">
      <dgm:prSet presAssocID="{E46FF86A-1707-4E8D-88C6-FC230F33FE60}" presName="node" presStyleLbl="node1" presStyleIdx="4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2DEB7F05-4C4A-464C-BA70-26424BC021EB}" type="pres">
      <dgm:prSet presAssocID="{BEE19FD1-0F70-482B-A5E4-882C7E2F2CF1}" presName="sibTrans" presStyleCnt="0"/>
      <dgm:spPr/>
    </dgm:pt>
    <dgm:pt modelId="{4D1B3C9F-80E3-4048-B7C6-52B1779BF6DF}" type="pres">
      <dgm:prSet presAssocID="{A3AC18AB-8EAB-42B6-8494-10A1C21FE268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9FCE95AE-E1D3-4E02-80B5-14466FF5A444}" type="pres">
      <dgm:prSet presAssocID="{9FCF49E0-FC76-42C0-8BDF-C55DCF18EA40}" presName="sibTrans" presStyleCnt="0"/>
      <dgm:spPr/>
    </dgm:pt>
    <dgm:pt modelId="{B9125060-75A5-4AFE-9ACB-C92DBC5306A8}" type="pres">
      <dgm:prSet presAssocID="{3957344D-5282-4E8D-B3E6-5974BCAF9B6D}" presName="node" presStyleLbl="node1" presStyleIdx="6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3F9ED1E3-137D-4119-83CD-54F61D15FF43}" type="pres">
      <dgm:prSet presAssocID="{359D7CBC-6D1F-409E-A9B4-07F97C10A540}" presName="sibTrans" presStyleCnt="0"/>
      <dgm:spPr/>
    </dgm:pt>
    <dgm:pt modelId="{DDA5570D-667B-4733-90D6-B097FD78BEDE}" type="pres">
      <dgm:prSet presAssocID="{F25AAC06-5123-4655-B1D3-B64D24BD1444}" presName="node" presStyleLbl="node1" presStyleIdx="7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2E4BF546-3D6D-4098-9628-DDF662CAD853}" type="pres">
      <dgm:prSet presAssocID="{46BACFE6-F7C9-4501-B43F-B0AEF5079B5A}" presName="sibTrans" presStyleCnt="0"/>
      <dgm:spPr/>
    </dgm:pt>
    <dgm:pt modelId="{79717275-8763-430B-88FF-DEE32F734D95}" type="pres">
      <dgm:prSet presAssocID="{0990C09B-EB2B-4EE0-9920-1CDE42D2D78B}" presName="node" presStyleLbl="node1" presStyleIdx="8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58D70245-42C6-4B2F-890B-26D54BB8AAE1}" type="pres">
      <dgm:prSet presAssocID="{21D482D1-FE27-46DC-B733-EF81F47F472B}" presName="sibTrans" presStyleCnt="0"/>
      <dgm:spPr/>
    </dgm:pt>
    <dgm:pt modelId="{CAB67E42-5A69-4AB5-836D-9A2643EED35F}" type="pres">
      <dgm:prSet presAssocID="{8C9AEF31-42C8-4580-A9E2-14B85CC67619}" presName="node" presStyleLbl="node1" presStyleIdx="9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3661D43F-D6FF-4698-9786-9C34FDE7CB83}" type="pres">
      <dgm:prSet presAssocID="{DF6BB09E-D88C-4F87-9453-3DD93A603444}" presName="sibTrans" presStyleCnt="0"/>
      <dgm:spPr/>
    </dgm:pt>
    <dgm:pt modelId="{1A07B183-726A-4BAC-850D-432699DC0E7B}" type="pres">
      <dgm:prSet presAssocID="{C6609FAA-7E52-424E-883D-BE82A0591D1A}" presName="node" presStyleLbl="node1" presStyleIdx="10" presStyleCnt="12" custLinFactX="10967" custLinFactNeighborX="100000" custLinFactNeighborY="36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2A998A2E-2D68-4094-AE59-50BDA9C62E7F}" type="pres">
      <dgm:prSet presAssocID="{B0AB95AE-847F-4823-9AE1-712BFF6EF89F}" presName="sibTrans" presStyleCnt="0"/>
      <dgm:spPr/>
    </dgm:pt>
    <dgm:pt modelId="{A628AB32-965A-4265-AB65-BB81B0AFB6A8}" type="pres">
      <dgm:prSet presAssocID="{F663FE4A-29AF-47F6-A308-BC68F268B03F}" presName="node" presStyleLbl="node1" presStyleIdx="11" presStyleCnt="12" custLinFactX="-8397" custLinFactNeighborX="-100000" custLinFactNeighborY="214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</dgm:ptLst>
  <dgm:cxnLst>
    <dgm:cxn modelId="{C862BFC8-BCD2-4BD4-9F95-4849AEB07B11}" srcId="{FAA756EE-F1AB-4FED-9C92-874B00F6B97C}" destId="{F663FE4A-29AF-47F6-A308-BC68F268B03F}" srcOrd="11" destOrd="0" parTransId="{2ACB3E8C-F4CB-4FF6-89ED-64E15F3763D0}" sibTransId="{8BDE7E9D-D64A-44C4-BA49-BE8A3E043233}"/>
    <dgm:cxn modelId="{A3BC801E-5D36-49B9-B74D-C828F09ED663}" type="presOf" srcId="{F663FE4A-29AF-47F6-A308-BC68F268B03F}" destId="{A628AB32-965A-4265-AB65-BB81B0AFB6A8}" srcOrd="0" destOrd="0" presId="urn:microsoft.com/office/officeart/2005/8/layout/default"/>
    <dgm:cxn modelId="{4066A18B-FD2E-4AA2-8E4C-42218CAB9397}" srcId="{FAA756EE-F1AB-4FED-9C92-874B00F6B97C}" destId="{1A36C800-7CDF-4CC8-BE3F-1534F91D0152}" srcOrd="3" destOrd="0" parTransId="{B8DEBE87-E735-48F0-8EB8-7F202D851A0B}" sibTransId="{E3344B0D-665B-455C-BAC5-931B3DD0893B}"/>
    <dgm:cxn modelId="{FE8D6491-F0D6-49A9-ACD7-E13FC81D1D4D}" srcId="{FAA756EE-F1AB-4FED-9C92-874B00F6B97C}" destId="{88915A8C-0C11-4C15-8072-10DE22EA3169}" srcOrd="2" destOrd="0" parTransId="{9B076218-D5A5-4B2E-9DE8-DCFE8B5EC0BA}" sibTransId="{E4295A85-6C9A-4421-83E8-54EC83E6B038}"/>
    <dgm:cxn modelId="{3A547254-BA0E-4A52-87F0-30987898DAA6}" type="presOf" srcId="{C6609FAA-7E52-424E-883D-BE82A0591D1A}" destId="{1A07B183-726A-4BAC-850D-432699DC0E7B}" srcOrd="0" destOrd="0" presId="urn:microsoft.com/office/officeart/2005/8/layout/default"/>
    <dgm:cxn modelId="{D16F1F46-6229-4463-A7CB-4CD5ACB72597}" type="presOf" srcId="{F25AAC06-5123-4655-B1D3-B64D24BD1444}" destId="{DDA5570D-667B-4733-90D6-B097FD78BEDE}" srcOrd="0" destOrd="0" presId="urn:microsoft.com/office/officeart/2005/8/layout/default"/>
    <dgm:cxn modelId="{087C0A1A-8A09-48D4-AF2A-8767B76D7CC4}" srcId="{FAA756EE-F1AB-4FED-9C92-874B00F6B97C}" destId="{C6609FAA-7E52-424E-883D-BE82A0591D1A}" srcOrd="10" destOrd="0" parTransId="{177F5CE6-5C7C-494D-AD40-E92F17D201A3}" sibTransId="{B0AB95AE-847F-4823-9AE1-712BFF6EF89F}"/>
    <dgm:cxn modelId="{1A8C4C01-D761-4C31-9276-45700DB87282}" type="presOf" srcId="{0990C09B-EB2B-4EE0-9920-1CDE42D2D78B}" destId="{79717275-8763-430B-88FF-DEE32F734D95}" srcOrd="0" destOrd="0" presId="urn:microsoft.com/office/officeart/2005/8/layout/default"/>
    <dgm:cxn modelId="{725BD017-B4B2-4E1A-AFCF-8FB5101E7EE7}" srcId="{FAA756EE-F1AB-4FED-9C92-874B00F6B97C}" destId="{3957344D-5282-4E8D-B3E6-5974BCAF9B6D}" srcOrd="6" destOrd="0" parTransId="{D867DC64-0130-40E9-90A9-23EC213286F3}" sibTransId="{359D7CBC-6D1F-409E-A9B4-07F97C10A540}"/>
    <dgm:cxn modelId="{9545B091-EF12-4095-94ED-86D6F1098B11}" srcId="{FAA756EE-F1AB-4FED-9C92-874B00F6B97C}" destId="{0990C09B-EB2B-4EE0-9920-1CDE42D2D78B}" srcOrd="8" destOrd="0" parTransId="{5517682D-CCD3-480D-9472-EB65A1C76025}" sibTransId="{21D482D1-FE27-46DC-B733-EF81F47F472B}"/>
    <dgm:cxn modelId="{703EA2E3-D427-4B0C-A6B1-18C818507FE7}" type="presOf" srcId="{D073A27E-1A92-4804-8726-D0D0A29B4B24}" destId="{3302C46D-DE1E-4390-BC74-74E5F9270CDD}" srcOrd="0" destOrd="0" presId="urn:microsoft.com/office/officeart/2005/8/layout/default"/>
    <dgm:cxn modelId="{CCA58BC2-DE74-4D04-9596-049267524A79}" type="presOf" srcId="{E46FF86A-1707-4E8D-88C6-FC230F33FE60}" destId="{3EB95EDA-D006-45F5-B697-31B698245DFE}" srcOrd="0" destOrd="0" presId="urn:microsoft.com/office/officeart/2005/8/layout/default"/>
    <dgm:cxn modelId="{6FB404C9-B987-451A-8CE4-281507311E25}" type="presOf" srcId="{908073D3-0A03-4957-8D9F-076C17493F05}" destId="{DA8BDB8D-7CA4-4F62-9898-D006F65E49A6}" srcOrd="0" destOrd="0" presId="urn:microsoft.com/office/officeart/2005/8/layout/default"/>
    <dgm:cxn modelId="{6A4F8BAD-BD9B-4F2A-933D-FE87F14A4B0E}" srcId="{FAA756EE-F1AB-4FED-9C92-874B00F6B97C}" destId="{908073D3-0A03-4957-8D9F-076C17493F05}" srcOrd="1" destOrd="0" parTransId="{EC6D1761-42FD-441C-82EB-3058D294AB92}" sibTransId="{1FF54721-1695-4BE9-834D-AF9395ADF780}"/>
    <dgm:cxn modelId="{637814F9-5402-4479-9013-E7F84688F14A}" type="presOf" srcId="{A3AC18AB-8EAB-42B6-8494-10A1C21FE268}" destId="{4D1B3C9F-80E3-4048-B7C6-52B1779BF6DF}" srcOrd="0" destOrd="0" presId="urn:microsoft.com/office/officeart/2005/8/layout/default"/>
    <dgm:cxn modelId="{9E35807C-0D82-4ED8-86B7-01921DCAB4F6}" srcId="{FAA756EE-F1AB-4FED-9C92-874B00F6B97C}" destId="{F25AAC06-5123-4655-B1D3-B64D24BD1444}" srcOrd="7" destOrd="0" parTransId="{243F4EB0-F68D-4A3B-A842-2237510C127D}" sibTransId="{46BACFE6-F7C9-4501-B43F-B0AEF5079B5A}"/>
    <dgm:cxn modelId="{A1345AF4-F458-4093-96E3-A9921B623835}" srcId="{FAA756EE-F1AB-4FED-9C92-874B00F6B97C}" destId="{E46FF86A-1707-4E8D-88C6-FC230F33FE60}" srcOrd="4" destOrd="0" parTransId="{2EBA6945-3C1F-451C-A5D0-DC6B4B55CA3A}" sibTransId="{BEE19FD1-0F70-482B-A5E4-882C7E2F2CF1}"/>
    <dgm:cxn modelId="{3F47CE69-A6C5-4AA3-9EE3-582E64BE65A9}" srcId="{FAA756EE-F1AB-4FED-9C92-874B00F6B97C}" destId="{D073A27E-1A92-4804-8726-D0D0A29B4B24}" srcOrd="0" destOrd="0" parTransId="{60399EEE-113C-4BD7-A7EC-CA6C06489EA0}" sibTransId="{7F8E5C4C-BB2F-41A6-8CDF-A7FCF5D3A13D}"/>
    <dgm:cxn modelId="{4C20048B-FA81-4DE8-A964-C8CB5E70E7DF}" type="presOf" srcId="{1A36C800-7CDF-4CC8-BE3F-1534F91D0152}" destId="{C926F2AE-35B3-45A7-844E-61F2261AA769}" srcOrd="0" destOrd="0" presId="urn:microsoft.com/office/officeart/2005/8/layout/default"/>
    <dgm:cxn modelId="{B0E15A04-6005-4BC4-8B41-D27BDA8012DB}" srcId="{FAA756EE-F1AB-4FED-9C92-874B00F6B97C}" destId="{8C9AEF31-42C8-4580-A9E2-14B85CC67619}" srcOrd="9" destOrd="0" parTransId="{7EE855E3-F0C2-4AD4-BBE2-37FFD587503A}" sibTransId="{DF6BB09E-D88C-4F87-9453-3DD93A603444}"/>
    <dgm:cxn modelId="{176F1530-8DE8-46F6-9B57-E421729442A3}" srcId="{FAA756EE-F1AB-4FED-9C92-874B00F6B97C}" destId="{A3AC18AB-8EAB-42B6-8494-10A1C21FE268}" srcOrd="5" destOrd="0" parTransId="{821C3FD6-83F2-47BF-8E30-E65236E71515}" sibTransId="{9FCF49E0-FC76-42C0-8BDF-C55DCF18EA40}"/>
    <dgm:cxn modelId="{2C1C5179-20AC-48DE-8ACC-353317596952}" type="presOf" srcId="{88915A8C-0C11-4C15-8072-10DE22EA3169}" destId="{372576B1-093D-4F6A-BECC-9C82AE8404AD}" srcOrd="0" destOrd="0" presId="urn:microsoft.com/office/officeart/2005/8/layout/default"/>
    <dgm:cxn modelId="{B2C87B6E-FC41-427E-992D-EF669ABC5EBC}" type="presOf" srcId="{3957344D-5282-4E8D-B3E6-5974BCAF9B6D}" destId="{B9125060-75A5-4AFE-9ACB-C92DBC5306A8}" srcOrd="0" destOrd="0" presId="urn:microsoft.com/office/officeart/2005/8/layout/default"/>
    <dgm:cxn modelId="{ADD31D4E-5382-4699-9AC1-D33AC556A1CB}" type="presOf" srcId="{8C9AEF31-42C8-4580-A9E2-14B85CC67619}" destId="{CAB67E42-5A69-4AB5-836D-9A2643EED35F}" srcOrd="0" destOrd="0" presId="urn:microsoft.com/office/officeart/2005/8/layout/default"/>
    <dgm:cxn modelId="{9C281169-553A-4256-A7B8-423EB5E3A9FC}" type="presOf" srcId="{FAA756EE-F1AB-4FED-9C92-874B00F6B97C}" destId="{CBEAAA40-BCE9-4B28-BA1F-D24BE67AA47E}" srcOrd="0" destOrd="0" presId="urn:microsoft.com/office/officeart/2005/8/layout/default"/>
    <dgm:cxn modelId="{0AF278CC-82A3-4553-A8CC-852F05017DCA}" type="presParOf" srcId="{CBEAAA40-BCE9-4B28-BA1F-D24BE67AA47E}" destId="{3302C46D-DE1E-4390-BC74-74E5F9270CDD}" srcOrd="0" destOrd="0" presId="urn:microsoft.com/office/officeart/2005/8/layout/default"/>
    <dgm:cxn modelId="{C33FDBEE-743A-4F25-8436-8B27B73CF448}" type="presParOf" srcId="{CBEAAA40-BCE9-4B28-BA1F-D24BE67AA47E}" destId="{44E4F32C-0A52-4070-A22C-08956494FF87}" srcOrd="1" destOrd="0" presId="urn:microsoft.com/office/officeart/2005/8/layout/default"/>
    <dgm:cxn modelId="{D88C0BEA-AA54-481C-B148-C618B4E44346}" type="presParOf" srcId="{CBEAAA40-BCE9-4B28-BA1F-D24BE67AA47E}" destId="{DA8BDB8D-7CA4-4F62-9898-D006F65E49A6}" srcOrd="2" destOrd="0" presId="urn:microsoft.com/office/officeart/2005/8/layout/default"/>
    <dgm:cxn modelId="{94F69AF4-E27A-4937-8756-F18BB2B0C621}" type="presParOf" srcId="{CBEAAA40-BCE9-4B28-BA1F-D24BE67AA47E}" destId="{0BA25BB7-D440-4CCB-90D9-3BFF8A2857AB}" srcOrd="3" destOrd="0" presId="urn:microsoft.com/office/officeart/2005/8/layout/default"/>
    <dgm:cxn modelId="{0A6A8C10-F8E0-4C42-A301-15DB7ED41BB7}" type="presParOf" srcId="{CBEAAA40-BCE9-4B28-BA1F-D24BE67AA47E}" destId="{372576B1-093D-4F6A-BECC-9C82AE8404AD}" srcOrd="4" destOrd="0" presId="urn:microsoft.com/office/officeart/2005/8/layout/default"/>
    <dgm:cxn modelId="{9895C66E-FD6A-41AB-A701-EDA1D8B44DEB}" type="presParOf" srcId="{CBEAAA40-BCE9-4B28-BA1F-D24BE67AA47E}" destId="{C05A4129-A121-4705-8552-C487BFFA5471}" srcOrd="5" destOrd="0" presId="urn:microsoft.com/office/officeart/2005/8/layout/default"/>
    <dgm:cxn modelId="{506924EF-97C8-46C3-A320-711E684F3A90}" type="presParOf" srcId="{CBEAAA40-BCE9-4B28-BA1F-D24BE67AA47E}" destId="{C926F2AE-35B3-45A7-844E-61F2261AA769}" srcOrd="6" destOrd="0" presId="urn:microsoft.com/office/officeart/2005/8/layout/default"/>
    <dgm:cxn modelId="{A30D6C81-EE46-4CD3-A386-549840A35A92}" type="presParOf" srcId="{CBEAAA40-BCE9-4B28-BA1F-D24BE67AA47E}" destId="{9103262F-DCB9-4F78-AE8B-FAB3143F4117}" srcOrd="7" destOrd="0" presId="urn:microsoft.com/office/officeart/2005/8/layout/default"/>
    <dgm:cxn modelId="{5BA00598-AA39-4053-B0D3-437692EBA1CF}" type="presParOf" srcId="{CBEAAA40-BCE9-4B28-BA1F-D24BE67AA47E}" destId="{3EB95EDA-D006-45F5-B697-31B698245DFE}" srcOrd="8" destOrd="0" presId="urn:microsoft.com/office/officeart/2005/8/layout/default"/>
    <dgm:cxn modelId="{9AC70183-29A0-4349-B9CD-6699ED3917A8}" type="presParOf" srcId="{CBEAAA40-BCE9-4B28-BA1F-D24BE67AA47E}" destId="{2DEB7F05-4C4A-464C-BA70-26424BC021EB}" srcOrd="9" destOrd="0" presId="urn:microsoft.com/office/officeart/2005/8/layout/default"/>
    <dgm:cxn modelId="{5B4BED21-A025-4ED9-A7B4-71B158AA7D70}" type="presParOf" srcId="{CBEAAA40-BCE9-4B28-BA1F-D24BE67AA47E}" destId="{4D1B3C9F-80E3-4048-B7C6-52B1779BF6DF}" srcOrd="10" destOrd="0" presId="urn:microsoft.com/office/officeart/2005/8/layout/default"/>
    <dgm:cxn modelId="{CB305A43-0D77-43AF-9CB7-68112EA2444E}" type="presParOf" srcId="{CBEAAA40-BCE9-4B28-BA1F-D24BE67AA47E}" destId="{9FCE95AE-E1D3-4E02-80B5-14466FF5A444}" srcOrd="11" destOrd="0" presId="urn:microsoft.com/office/officeart/2005/8/layout/default"/>
    <dgm:cxn modelId="{23726EFC-1C4B-49A7-91C7-C96C812F6A81}" type="presParOf" srcId="{CBEAAA40-BCE9-4B28-BA1F-D24BE67AA47E}" destId="{B9125060-75A5-4AFE-9ACB-C92DBC5306A8}" srcOrd="12" destOrd="0" presId="urn:microsoft.com/office/officeart/2005/8/layout/default"/>
    <dgm:cxn modelId="{D5C76E24-3CAA-4004-99B8-AF39CFB8DB0C}" type="presParOf" srcId="{CBEAAA40-BCE9-4B28-BA1F-D24BE67AA47E}" destId="{3F9ED1E3-137D-4119-83CD-54F61D15FF43}" srcOrd="13" destOrd="0" presId="urn:microsoft.com/office/officeart/2005/8/layout/default"/>
    <dgm:cxn modelId="{0214BD8F-F71B-4DE6-B513-9339962A6472}" type="presParOf" srcId="{CBEAAA40-BCE9-4B28-BA1F-D24BE67AA47E}" destId="{DDA5570D-667B-4733-90D6-B097FD78BEDE}" srcOrd="14" destOrd="0" presId="urn:microsoft.com/office/officeart/2005/8/layout/default"/>
    <dgm:cxn modelId="{DE61DF0C-F8E8-49DF-A919-F07AC77097AB}" type="presParOf" srcId="{CBEAAA40-BCE9-4B28-BA1F-D24BE67AA47E}" destId="{2E4BF546-3D6D-4098-9628-DDF662CAD853}" srcOrd="15" destOrd="0" presId="urn:microsoft.com/office/officeart/2005/8/layout/default"/>
    <dgm:cxn modelId="{E16E6CED-3673-4A73-9715-5B066D74E6AC}" type="presParOf" srcId="{CBEAAA40-BCE9-4B28-BA1F-D24BE67AA47E}" destId="{79717275-8763-430B-88FF-DEE32F734D95}" srcOrd="16" destOrd="0" presId="urn:microsoft.com/office/officeart/2005/8/layout/default"/>
    <dgm:cxn modelId="{8A2B595C-483E-4F3C-B545-5C910B030653}" type="presParOf" srcId="{CBEAAA40-BCE9-4B28-BA1F-D24BE67AA47E}" destId="{58D70245-42C6-4B2F-890B-26D54BB8AAE1}" srcOrd="17" destOrd="0" presId="urn:microsoft.com/office/officeart/2005/8/layout/default"/>
    <dgm:cxn modelId="{05FB54E8-6A2F-4C26-92F8-40547B9F6279}" type="presParOf" srcId="{CBEAAA40-BCE9-4B28-BA1F-D24BE67AA47E}" destId="{CAB67E42-5A69-4AB5-836D-9A2643EED35F}" srcOrd="18" destOrd="0" presId="urn:microsoft.com/office/officeart/2005/8/layout/default"/>
    <dgm:cxn modelId="{1823BBBC-A577-4F3A-BCEE-9816476B09EF}" type="presParOf" srcId="{CBEAAA40-BCE9-4B28-BA1F-D24BE67AA47E}" destId="{3661D43F-D6FF-4698-9786-9C34FDE7CB83}" srcOrd="19" destOrd="0" presId="urn:microsoft.com/office/officeart/2005/8/layout/default"/>
    <dgm:cxn modelId="{C89F0B1F-CF7E-41A5-A639-72EEB4C777B9}" type="presParOf" srcId="{CBEAAA40-BCE9-4B28-BA1F-D24BE67AA47E}" destId="{1A07B183-726A-4BAC-850D-432699DC0E7B}" srcOrd="20" destOrd="0" presId="urn:microsoft.com/office/officeart/2005/8/layout/default"/>
    <dgm:cxn modelId="{B85C4540-9DBD-49F1-A407-C5722BFE29F7}" type="presParOf" srcId="{CBEAAA40-BCE9-4B28-BA1F-D24BE67AA47E}" destId="{2A998A2E-2D68-4094-AE59-50BDA9C62E7F}" srcOrd="21" destOrd="0" presId="urn:microsoft.com/office/officeart/2005/8/layout/default"/>
    <dgm:cxn modelId="{094816C1-74CA-48E4-BEDF-2C5732F26238}" type="presParOf" srcId="{CBEAAA40-BCE9-4B28-BA1F-D24BE67AA47E}" destId="{A628AB32-965A-4265-AB65-BB81B0AFB6A8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D4450-57E3-4329-8820-8F2699F6AE6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1CB9E27-7C08-461E-B74C-2ACF84B2B141}">
      <dgm:prSet phldrT="[Texto]" custT="1"/>
      <dgm:spPr/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Empresas participantes 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2A4B90B2-4B75-486E-AD4A-6B22D1898CE0}" type="parTrans" cxnId="{D9F322E8-A848-4A98-A80E-09ACF14557D6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B7784708-3ADF-4046-8CCF-5E358DB7BA47}" type="sibTrans" cxnId="{D9F322E8-A848-4A98-A80E-09ACF14557D6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F4A38CF6-6239-4949-9AA1-CA2E425CC1FE}">
      <dgm:prSet phldrT="[Texto]" custT="1"/>
      <dgm:spPr/>
      <dgm:t>
        <a:bodyPr/>
        <a:lstStyle/>
        <a:p>
          <a:r>
            <a:rPr lang="es-ES" sz="2000" b="1" dirty="0" smtClean="0">
              <a:latin typeface="Century Gothic" panose="020B0502020202020204" pitchFamily="34" charset="0"/>
            </a:rPr>
            <a:t>98</a:t>
          </a:r>
          <a:endParaRPr lang="es-ES" sz="2000" b="1" dirty="0">
            <a:latin typeface="Century Gothic" panose="020B0502020202020204" pitchFamily="34" charset="0"/>
          </a:endParaRPr>
        </a:p>
      </dgm:t>
    </dgm:pt>
    <dgm:pt modelId="{01B69B78-0A24-48BF-8443-AADA317CAB97}" type="parTrans" cxnId="{E78EAAFD-49EA-403B-9ECA-A48028A0CBB1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135DC1B2-B9E4-4042-ADCB-241CDBBB4944}" type="sibTrans" cxnId="{E78EAAFD-49EA-403B-9ECA-A48028A0CBB1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6FBAD3AB-2234-4506-9F47-C26E8696174C}">
      <dgm:prSet phldrT="[Texto]" custT="1"/>
      <dgm:spPr/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Población total de trabajadores 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DE84AD92-E8F8-489B-BAA9-0126B6A8EF06}" type="parTrans" cxnId="{CC3C3590-0A1B-4482-9442-D66E874B821F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813C2A41-9207-4B5D-9BAF-A869E46C0564}" type="sibTrans" cxnId="{CC3C3590-0A1B-4482-9442-D66E874B821F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136B837B-4923-4C63-BC76-FFB0C218EDCC}">
      <dgm:prSet phldrT="[Texto]" custT="1"/>
      <dgm:spPr/>
      <dgm:t>
        <a:bodyPr/>
        <a:lstStyle/>
        <a:p>
          <a:r>
            <a:rPr lang="es-ES" sz="2000" b="1" dirty="0" smtClean="0">
              <a:latin typeface="Century Gothic" panose="020B0502020202020204" pitchFamily="34" charset="0"/>
            </a:rPr>
            <a:t>16,531</a:t>
          </a:r>
          <a:endParaRPr lang="es-ES" sz="2000" b="1" dirty="0">
            <a:latin typeface="Century Gothic" panose="020B0502020202020204" pitchFamily="34" charset="0"/>
          </a:endParaRPr>
        </a:p>
      </dgm:t>
    </dgm:pt>
    <dgm:pt modelId="{53EDDB6D-E109-497E-B36D-322BFEB78AAE}" type="parTrans" cxnId="{059B7134-CC5B-4677-868C-2CE3B37280C4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B6C274A0-38BE-427F-9D8D-6F3A52929447}" type="sibTrans" cxnId="{059B7134-CC5B-4677-868C-2CE3B37280C4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BC473003-5728-409E-87EB-567D898C50C0}">
      <dgm:prSet phldrT="[Texto]" custT="1"/>
      <dgm:spPr/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Encuestas </a:t>
          </a:r>
          <a:r>
            <a:rPr lang="es-E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autodiligenciadas</a:t>
          </a:r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(Fase 2)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B6CE2C0-4457-4A82-9BFF-E14F9D015D70}" type="parTrans" cxnId="{116A6529-791F-4AB1-B7D9-397139211955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F73A8BBD-DAD1-42B7-BB0E-31AB3E15EBFD}" type="sibTrans" cxnId="{116A6529-791F-4AB1-B7D9-397139211955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D1F8EA02-A993-4A5C-A9A0-3A64C4B7C2FD}">
      <dgm:prSet custT="1"/>
      <dgm:spPr/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Encuestas dirigidas (Fase 3)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520A9ECF-BF0E-4966-9B1B-FB96591253EC}" type="parTrans" cxnId="{05891407-C02E-4BB8-AAE6-3A06741667C8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A3CFB91E-132B-4D4C-8A65-CFEFFD4DD4F8}" type="sibTrans" cxnId="{05891407-C02E-4BB8-AAE6-3A06741667C8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D71DA3A7-450F-4769-9625-8ECD1FE97395}">
      <dgm:prSet custT="1"/>
      <dgm:spPr/>
      <dgm:t>
        <a:bodyPr/>
        <a:lstStyle/>
        <a:p>
          <a:r>
            <a:rPr lang="es-ES" sz="2000" b="1" dirty="0" smtClean="0">
              <a:latin typeface="Century Gothic" panose="020B0502020202020204" pitchFamily="34" charset="0"/>
            </a:rPr>
            <a:t>256</a:t>
          </a:r>
          <a:endParaRPr lang="es-ES" sz="2000" b="1" dirty="0">
            <a:latin typeface="Century Gothic" panose="020B0502020202020204" pitchFamily="34" charset="0"/>
          </a:endParaRPr>
        </a:p>
      </dgm:t>
    </dgm:pt>
    <dgm:pt modelId="{149599EE-0CFE-4BF7-9909-124F1876CFF3}" type="parTrans" cxnId="{A0B56B44-9052-43C0-ABA7-1103511D9569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44B6F4EB-E2C1-4A00-A352-C7B85F41A5C0}" type="sibTrans" cxnId="{A0B56B44-9052-43C0-ABA7-1103511D9569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97B5072D-846E-466E-9323-56DB28692A35}">
      <dgm:prSet custT="1"/>
      <dgm:spPr/>
      <dgm:t>
        <a:bodyPr/>
        <a:lstStyle/>
        <a:p>
          <a:r>
            <a:rPr lang="es-ES" sz="2000" b="1" dirty="0" smtClean="0">
              <a:latin typeface="Century Gothic" panose="020B0502020202020204" pitchFamily="34" charset="0"/>
            </a:rPr>
            <a:t>397</a:t>
          </a:r>
          <a:endParaRPr lang="es-ES" sz="2000" b="1" dirty="0">
            <a:latin typeface="Century Gothic" panose="020B0502020202020204" pitchFamily="34" charset="0"/>
          </a:endParaRPr>
        </a:p>
      </dgm:t>
    </dgm:pt>
    <dgm:pt modelId="{8CF58F38-D2B2-4357-AF3D-76BC1A9D3746}" type="parTrans" cxnId="{AA198BA1-891F-4067-AFD1-B1AEFD4D457C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5AED2BA7-3992-481C-9578-189B6E022B66}" type="sibTrans" cxnId="{AA198BA1-891F-4067-AFD1-B1AEFD4D457C}">
      <dgm:prSet/>
      <dgm:spPr/>
      <dgm:t>
        <a:bodyPr/>
        <a:lstStyle/>
        <a:p>
          <a:endParaRPr lang="es-ES" sz="1800" b="1">
            <a:latin typeface="Century Gothic" panose="020B0502020202020204" pitchFamily="34" charset="0"/>
          </a:endParaRPr>
        </a:p>
      </dgm:t>
    </dgm:pt>
    <dgm:pt modelId="{E1EA0BC8-E65A-4588-A2B9-88650CDBAC61}" type="pres">
      <dgm:prSet presAssocID="{293D4450-57E3-4329-8820-8F2699F6AE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1050427-4FF7-47B9-BD50-13CD1E7F2B0B}" type="pres">
      <dgm:prSet presAssocID="{91CB9E27-7C08-461E-B74C-2ACF84B2B141}" presName="parentLin" presStyleCnt="0"/>
      <dgm:spPr/>
    </dgm:pt>
    <dgm:pt modelId="{25768AB7-3520-4C9A-8F12-5C96DB4EDB6D}" type="pres">
      <dgm:prSet presAssocID="{91CB9E27-7C08-461E-B74C-2ACF84B2B141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6889A50D-7597-41FB-96DE-8D49B5952008}" type="pres">
      <dgm:prSet presAssocID="{91CB9E27-7C08-461E-B74C-2ACF84B2B1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3E79F1-98FE-40CD-A561-7616FBC3F9E9}" type="pres">
      <dgm:prSet presAssocID="{91CB9E27-7C08-461E-B74C-2ACF84B2B141}" presName="negativeSpace" presStyleCnt="0"/>
      <dgm:spPr/>
    </dgm:pt>
    <dgm:pt modelId="{293739C8-D573-4720-B19F-BC6ADFE7B517}" type="pres">
      <dgm:prSet presAssocID="{91CB9E27-7C08-461E-B74C-2ACF84B2B14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AA41B3-8AFF-4149-9BE4-6920D16EC4DC}" type="pres">
      <dgm:prSet presAssocID="{B7784708-3ADF-4046-8CCF-5E358DB7BA47}" presName="spaceBetweenRectangles" presStyleCnt="0"/>
      <dgm:spPr/>
    </dgm:pt>
    <dgm:pt modelId="{859EC8D8-61D4-4F59-8DB8-DBACD4BE765C}" type="pres">
      <dgm:prSet presAssocID="{6FBAD3AB-2234-4506-9F47-C26E8696174C}" presName="parentLin" presStyleCnt="0"/>
      <dgm:spPr/>
    </dgm:pt>
    <dgm:pt modelId="{E0212D14-BB1B-4821-A2A3-1CA0617CFF1A}" type="pres">
      <dgm:prSet presAssocID="{6FBAD3AB-2234-4506-9F47-C26E8696174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6F76FFF-6640-4CCA-A2A3-B31E6E488D3C}" type="pres">
      <dgm:prSet presAssocID="{6FBAD3AB-2234-4506-9F47-C26E869617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BB44C8-BCE0-46C5-AAEC-C420687D8D90}" type="pres">
      <dgm:prSet presAssocID="{6FBAD3AB-2234-4506-9F47-C26E8696174C}" presName="negativeSpace" presStyleCnt="0"/>
      <dgm:spPr/>
    </dgm:pt>
    <dgm:pt modelId="{C6E3087E-9B2A-40D4-8B92-C9419795868E}" type="pres">
      <dgm:prSet presAssocID="{6FBAD3AB-2234-4506-9F47-C26E8696174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DBAF50-B439-4191-9FA6-BD422E21DCA0}" type="pres">
      <dgm:prSet presAssocID="{813C2A41-9207-4B5D-9BAF-A869E46C0564}" presName="spaceBetweenRectangles" presStyleCnt="0"/>
      <dgm:spPr/>
    </dgm:pt>
    <dgm:pt modelId="{DBD0667F-BDEE-47CE-903B-45011E566183}" type="pres">
      <dgm:prSet presAssocID="{BC473003-5728-409E-87EB-567D898C50C0}" presName="parentLin" presStyleCnt="0"/>
      <dgm:spPr/>
    </dgm:pt>
    <dgm:pt modelId="{1F946918-EF74-4C96-9EA7-75D33BCA1E15}" type="pres">
      <dgm:prSet presAssocID="{BC473003-5728-409E-87EB-567D898C50C0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422C7199-74C8-4DBD-9C00-11AEFB6FA091}" type="pres">
      <dgm:prSet presAssocID="{BC473003-5728-409E-87EB-567D898C50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DCE252-C68C-4578-8901-0F811C6B5C64}" type="pres">
      <dgm:prSet presAssocID="{BC473003-5728-409E-87EB-567D898C50C0}" presName="negativeSpace" presStyleCnt="0"/>
      <dgm:spPr/>
    </dgm:pt>
    <dgm:pt modelId="{EE1275F7-4063-4D24-87AD-88420665B494}" type="pres">
      <dgm:prSet presAssocID="{BC473003-5728-409E-87EB-567D898C50C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6AE32F-D239-4DB8-9BF6-A5B403C3764C}" type="pres">
      <dgm:prSet presAssocID="{F73A8BBD-DAD1-42B7-BB0E-31AB3E15EBFD}" presName="spaceBetweenRectangles" presStyleCnt="0"/>
      <dgm:spPr/>
    </dgm:pt>
    <dgm:pt modelId="{0FED9560-ECFB-4039-9AE2-87008778D6D5}" type="pres">
      <dgm:prSet presAssocID="{D1F8EA02-A993-4A5C-A9A0-3A64C4B7C2FD}" presName="parentLin" presStyleCnt="0"/>
      <dgm:spPr/>
    </dgm:pt>
    <dgm:pt modelId="{BD3D0FDE-C867-4446-8258-279101F29D56}" type="pres">
      <dgm:prSet presAssocID="{D1F8EA02-A993-4A5C-A9A0-3A64C4B7C2FD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A6FE8F80-5D85-4C33-80F0-BF5A3AF3E94C}" type="pres">
      <dgm:prSet presAssocID="{D1F8EA02-A993-4A5C-A9A0-3A64C4B7C2F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4EBE74-20AA-433D-825B-A58AEE302343}" type="pres">
      <dgm:prSet presAssocID="{D1F8EA02-A993-4A5C-A9A0-3A64C4B7C2FD}" presName="negativeSpace" presStyleCnt="0"/>
      <dgm:spPr/>
    </dgm:pt>
    <dgm:pt modelId="{4F93422C-04B6-452E-AE49-E994D0EE2050}" type="pres">
      <dgm:prSet presAssocID="{D1F8EA02-A993-4A5C-A9A0-3A64C4B7C2F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750DAD-A8D8-44CD-BBF4-C5A0F4E84430}" type="presOf" srcId="{97B5072D-846E-466E-9323-56DB28692A35}" destId="{EE1275F7-4063-4D24-87AD-88420665B494}" srcOrd="0" destOrd="0" presId="urn:microsoft.com/office/officeart/2005/8/layout/list1"/>
    <dgm:cxn modelId="{05891407-C02E-4BB8-AAE6-3A06741667C8}" srcId="{293D4450-57E3-4329-8820-8F2699F6AE6A}" destId="{D1F8EA02-A993-4A5C-A9A0-3A64C4B7C2FD}" srcOrd="3" destOrd="0" parTransId="{520A9ECF-BF0E-4966-9B1B-FB96591253EC}" sibTransId="{A3CFB91E-132B-4D4C-8A65-CFEFFD4DD4F8}"/>
    <dgm:cxn modelId="{D9F322E8-A848-4A98-A80E-09ACF14557D6}" srcId="{293D4450-57E3-4329-8820-8F2699F6AE6A}" destId="{91CB9E27-7C08-461E-B74C-2ACF84B2B141}" srcOrd="0" destOrd="0" parTransId="{2A4B90B2-4B75-486E-AD4A-6B22D1898CE0}" sibTransId="{B7784708-3ADF-4046-8CCF-5E358DB7BA47}"/>
    <dgm:cxn modelId="{389DA268-82C9-45D8-A768-CEE33F1A1712}" type="presOf" srcId="{BC473003-5728-409E-87EB-567D898C50C0}" destId="{1F946918-EF74-4C96-9EA7-75D33BCA1E15}" srcOrd="0" destOrd="0" presId="urn:microsoft.com/office/officeart/2005/8/layout/list1"/>
    <dgm:cxn modelId="{CDC66642-E283-4883-A4DB-9EEFD2461D7B}" type="presOf" srcId="{6FBAD3AB-2234-4506-9F47-C26E8696174C}" destId="{E0212D14-BB1B-4821-A2A3-1CA0617CFF1A}" srcOrd="0" destOrd="0" presId="urn:microsoft.com/office/officeart/2005/8/layout/list1"/>
    <dgm:cxn modelId="{E8BDC220-FAE7-44B5-B187-EB7806D328B7}" type="presOf" srcId="{D1F8EA02-A993-4A5C-A9A0-3A64C4B7C2FD}" destId="{BD3D0FDE-C867-4446-8258-279101F29D56}" srcOrd="0" destOrd="0" presId="urn:microsoft.com/office/officeart/2005/8/layout/list1"/>
    <dgm:cxn modelId="{9CA355AB-22FB-4EF1-B8E1-DBF3E3EB1F7E}" type="presOf" srcId="{91CB9E27-7C08-461E-B74C-2ACF84B2B141}" destId="{6889A50D-7597-41FB-96DE-8D49B5952008}" srcOrd="1" destOrd="0" presId="urn:microsoft.com/office/officeart/2005/8/layout/list1"/>
    <dgm:cxn modelId="{E78EAAFD-49EA-403B-9ECA-A48028A0CBB1}" srcId="{91CB9E27-7C08-461E-B74C-2ACF84B2B141}" destId="{F4A38CF6-6239-4949-9AA1-CA2E425CC1FE}" srcOrd="0" destOrd="0" parTransId="{01B69B78-0A24-48BF-8443-AADA317CAB97}" sibTransId="{135DC1B2-B9E4-4042-ADCB-241CDBBB4944}"/>
    <dgm:cxn modelId="{3390DB97-4E41-4111-9328-9E8CA52E5721}" type="presOf" srcId="{91CB9E27-7C08-461E-B74C-2ACF84B2B141}" destId="{25768AB7-3520-4C9A-8F12-5C96DB4EDB6D}" srcOrd="0" destOrd="0" presId="urn:microsoft.com/office/officeart/2005/8/layout/list1"/>
    <dgm:cxn modelId="{9C2BADBB-FD14-4DC5-A680-42D7C80CCD77}" type="presOf" srcId="{F4A38CF6-6239-4949-9AA1-CA2E425CC1FE}" destId="{293739C8-D573-4720-B19F-BC6ADFE7B517}" srcOrd="0" destOrd="0" presId="urn:microsoft.com/office/officeart/2005/8/layout/list1"/>
    <dgm:cxn modelId="{EE31A21C-0406-484C-8563-4450908EBD21}" type="presOf" srcId="{D71DA3A7-450F-4769-9625-8ECD1FE97395}" destId="{4F93422C-04B6-452E-AE49-E994D0EE2050}" srcOrd="0" destOrd="0" presId="urn:microsoft.com/office/officeart/2005/8/layout/list1"/>
    <dgm:cxn modelId="{059B7134-CC5B-4677-868C-2CE3B37280C4}" srcId="{6FBAD3AB-2234-4506-9F47-C26E8696174C}" destId="{136B837B-4923-4C63-BC76-FFB0C218EDCC}" srcOrd="0" destOrd="0" parTransId="{53EDDB6D-E109-497E-B36D-322BFEB78AAE}" sibTransId="{B6C274A0-38BE-427F-9D8D-6F3A52929447}"/>
    <dgm:cxn modelId="{42D226AA-6C06-4076-A612-5C1AA615C643}" type="presOf" srcId="{D1F8EA02-A993-4A5C-A9A0-3A64C4B7C2FD}" destId="{A6FE8F80-5D85-4C33-80F0-BF5A3AF3E94C}" srcOrd="1" destOrd="0" presId="urn:microsoft.com/office/officeart/2005/8/layout/list1"/>
    <dgm:cxn modelId="{CC3C3590-0A1B-4482-9442-D66E874B821F}" srcId="{293D4450-57E3-4329-8820-8F2699F6AE6A}" destId="{6FBAD3AB-2234-4506-9F47-C26E8696174C}" srcOrd="1" destOrd="0" parTransId="{DE84AD92-E8F8-489B-BAA9-0126B6A8EF06}" sibTransId="{813C2A41-9207-4B5D-9BAF-A869E46C0564}"/>
    <dgm:cxn modelId="{A0B56B44-9052-43C0-ABA7-1103511D9569}" srcId="{D1F8EA02-A993-4A5C-A9A0-3A64C4B7C2FD}" destId="{D71DA3A7-450F-4769-9625-8ECD1FE97395}" srcOrd="0" destOrd="0" parTransId="{149599EE-0CFE-4BF7-9909-124F1876CFF3}" sibTransId="{44B6F4EB-E2C1-4A00-A352-C7B85F41A5C0}"/>
    <dgm:cxn modelId="{03242C2D-DC2B-48A3-9B3A-4819F6FF1723}" type="presOf" srcId="{293D4450-57E3-4329-8820-8F2699F6AE6A}" destId="{E1EA0BC8-E65A-4588-A2B9-88650CDBAC61}" srcOrd="0" destOrd="0" presId="urn:microsoft.com/office/officeart/2005/8/layout/list1"/>
    <dgm:cxn modelId="{E6E97668-8AB0-49D8-B6D8-AAEA88C57BA4}" type="presOf" srcId="{BC473003-5728-409E-87EB-567D898C50C0}" destId="{422C7199-74C8-4DBD-9C00-11AEFB6FA091}" srcOrd="1" destOrd="0" presId="urn:microsoft.com/office/officeart/2005/8/layout/list1"/>
    <dgm:cxn modelId="{B8DB307E-1893-4DDA-8427-7195CCDDA012}" type="presOf" srcId="{136B837B-4923-4C63-BC76-FFB0C218EDCC}" destId="{C6E3087E-9B2A-40D4-8B92-C9419795868E}" srcOrd="0" destOrd="0" presId="urn:microsoft.com/office/officeart/2005/8/layout/list1"/>
    <dgm:cxn modelId="{116A6529-791F-4AB1-B7D9-397139211955}" srcId="{293D4450-57E3-4329-8820-8F2699F6AE6A}" destId="{BC473003-5728-409E-87EB-567D898C50C0}" srcOrd="2" destOrd="0" parTransId="{BB6CE2C0-4457-4A82-9BFF-E14F9D015D70}" sibTransId="{F73A8BBD-DAD1-42B7-BB0E-31AB3E15EBFD}"/>
    <dgm:cxn modelId="{60A03339-F44E-49FD-BC58-835EF07A8012}" type="presOf" srcId="{6FBAD3AB-2234-4506-9F47-C26E8696174C}" destId="{86F76FFF-6640-4CCA-A2A3-B31E6E488D3C}" srcOrd="1" destOrd="0" presId="urn:microsoft.com/office/officeart/2005/8/layout/list1"/>
    <dgm:cxn modelId="{AA198BA1-891F-4067-AFD1-B1AEFD4D457C}" srcId="{BC473003-5728-409E-87EB-567D898C50C0}" destId="{97B5072D-846E-466E-9323-56DB28692A35}" srcOrd="0" destOrd="0" parTransId="{8CF58F38-D2B2-4357-AF3D-76BC1A9D3746}" sibTransId="{5AED2BA7-3992-481C-9578-189B6E022B66}"/>
    <dgm:cxn modelId="{5C99F53F-55C6-4C3C-9604-FBFBBF516D8D}" type="presParOf" srcId="{E1EA0BC8-E65A-4588-A2B9-88650CDBAC61}" destId="{41050427-4FF7-47B9-BD50-13CD1E7F2B0B}" srcOrd="0" destOrd="0" presId="urn:microsoft.com/office/officeart/2005/8/layout/list1"/>
    <dgm:cxn modelId="{43AD9922-392A-4285-BC2A-6DF1AA3B3393}" type="presParOf" srcId="{41050427-4FF7-47B9-BD50-13CD1E7F2B0B}" destId="{25768AB7-3520-4C9A-8F12-5C96DB4EDB6D}" srcOrd="0" destOrd="0" presId="urn:microsoft.com/office/officeart/2005/8/layout/list1"/>
    <dgm:cxn modelId="{C9C6A1D0-960C-4490-B56A-C764CD61B5AA}" type="presParOf" srcId="{41050427-4FF7-47B9-BD50-13CD1E7F2B0B}" destId="{6889A50D-7597-41FB-96DE-8D49B5952008}" srcOrd="1" destOrd="0" presId="urn:microsoft.com/office/officeart/2005/8/layout/list1"/>
    <dgm:cxn modelId="{5973B921-1B33-4D0B-BC91-B4EC55D15B91}" type="presParOf" srcId="{E1EA0BC8-E65A-4588-A2B9-88650CDBAC61}" destId="{F53E79F1-98FE-40CD-A561-7616FBC3F9E9}" srcOrd="1" destOrd="0" presId="urn:microsoft.com/office/officeart/2005/8/layout/list1"/>
    <dgm:cxn modelId="{D29C0CFC-60B7-4848-9920-70572444C364}" type="presParOf" srcId="{E1EA0BC8-E65A-4588-A2B9-88650CDBAC61}" destId="{293739C8-D573-4720-B19F-BC6ADFE7B517}" srcOrd="2" destOrd="0" presId="urn:microsoft.com/office/officeart/2005/8/layout/list1"/>
    <dgm:cxn modelId="{A16287BF-7587-4F4B-89F4-7585F8258E62}" type="presParOf" srcId="{E1EA0BC8-E65A-4588-A2B9-88650CDBAC61}" destId="{CAAA41B3-8AFF-4149-9BE4-6920D16EC4DC}" srcOrd="3" destOrd="0" presId="urn:microsoft.com/office/officeart/2005/8/layout/list1"/>
    <dgm:cxn modelId="{66C0C570-81A8-44C3-897D-9E0CA4C10CEF}" type="presParOf" srcId="{E1EA0BC8-E65A-4588-A2B9-88650CDBAC61}" destId="{859EC8D8-61D4-4F59-8DB8-DBACD4BE765C}" srcOrd="4" destOrd="0" presId="urn:microsoft.com/office/officeart/2005/8/layout/list1"/>
    <dgm:cxn modelId="{54B484AF-1499-4CEE-8B05-E4F8C32DA6FB}" type="presParOf" srcId="{859EC8D8-61D4-4F59-8DB8-DBACD4BE765C}" destId="{E0212D14-BB1B-4821-A2A3-1CA0617CFF1A}" srcOrd="0" destOrd="0" presId="urn:microsoft.com/office/officeart/2005/8/layout/list1"/>
    <dgm:cxn modelId="{C5C96DAA-5E85-426E-A45D-A53FA4C4E6FA}" type="presParOf" srcId="{859EC8D8-61D4-4F59-8DB8-DBACD4BE765C}" destId="{86F76FFF-6640-4CCA-A2A3-B31E6E488D3C}" srcOrd="1" destOrd="0" presId="urn:microsoft.com/office/officeart/2005/8/layout/list1"/>
    <dgm:cxn modelId="{FB3045F9-2E6D-443E-8C26-C2FB7A0EF664}" type="presParOf" srcId="{E1EA0BC8-E65A-4588-A2B9-88650CDBAC61}" destId="{46BB44C8-BCE0-46C5-AAEC-C420687D8D90}" srcOrd="5" destOrd="0" presId="urn:microsoft.com/office/officeart/2005/8/layout/list1"/>
    <dgm:cxn modelId="{2D75133F-B109-4E01-89A4-CEECF1A3FDCF}" type="presParOf" srcId="{E1EA0BC8-E65A-4588-A2B9-88650CDBAC61}" destId="{C6E3087E-9B2A-40D4-8B92-C9419795868E}" srcOrd="6" destOrd="0" presId="urn:microsoft.com/office/officeart/2005/8/layout/list1"/>
    <dgm:cxn modelId="{A8C6F271-68B8-4B0D-826E-2B06CF8D659F}" type="presParOf" srcId="{E1EA0BC8-E65A-4588-A2B9-88650CDBAC61}" destId="{91DBAF50-B439-4191-9FA6-BD422E21DCA0}" srcOrd="7" destOrd="0" presId="urn:microsoft.com/office/officeart/2005/8/layout/list1"/>
    <dgm:cxn modelId="{2B0A99A0-A704-4912-BD98-4758AF144A23}" type="presParOf" srcId="{E1EA0BC8-E65A-4588-A2B9-88650CDBAC61}" destId="{DBD0667F-BDEE-47CE-903B-45011E566183}" srcOrd="8" destOrd="0" presId="urn:microsoft.com/office/officeart/2005/8/layout/list1"/>
    <dgm:cxn modelId="{F99A46F7-8BF8-4923-9BC0-757DC541200D}" type="presParOf" srcId="{DBD0667F-BDEE-47CE-903B-45011E566183}" destId="{1F946918-EF74-4C96-9EA7-75D33BCA1E15}" srcOrd="0" destOrd="0" presId="urn:microsoft.com/office/officeart/2005/8/layout/list1"/>
    <dgm:cxn modelId="{7E982510-40B9-4108-864F-5428A2519536}" type="presParOf" srcId="{DBD0667F-BDEE-47CE-903B-45011E566183}" destId="{422C7199-74C8-4DBD-9C00-11AEFB6FA091}" srcOrd="1" destOrd="0" presId="urn:microsoft.com/office/officeart/2005/8/layout/list1"/>
    <dgm:cxn modelId="{9C7D6A71-3783-4CF6-A257-EF8A11DF04EF}" type="presParOf" srcId="{E1EA0BC8-E65A-4588-A2B9-88650CDBAC61}" destId="{72DCE252-C68C-4578-8901-0F811C6B5C64}" srcOrd="9" destOrd="0" presId="urn:microsoft.com/office/officeart/2005/8/layout/list1"/>
    <dgm:cxn modelId="{ABB897A6-2298-4B4F-A0DD-2BCAEF0C20D8}" type="presParOf" srcId="{E1EA0BC8-E65A-4588-A2B9-88650CDBAC61}" destId="{EE1275F7-4063-4D24-87AD-88420665B494}" srcOrd="10" destOrd="0" presId="urn:microsoft.com/office/officeart/2005/8/layout/list1"/>
    <dgm:cxn modelId="{A9D18EBB-1DF4-46AE-AA13-8B23C5766CCE}" type="presParOf" srcId="{E1EA0BC8-E65A-4588-A2B9-88650CDBAC61}" destId="{C86AE32F-D239-4DB8-9BF6-A5B403C3764C}" srcOrd="11" destOrd="0" presId="urn:microsoft.com/office/officeart/2005/8/layout/list1"/>
    <dgm:cxn modelId="{22F29092-1D68-4980-98A7-C704E0D2EB35}" type="presParOf" srcId="{E1EA0BC8-E65A-4588-A2B9-88650CDBAC61}" destId="{0FED9560-ECFB-4039-9AE2-87008778D6D5}" srcOrd="12" destOrd="0" presId="urn:microsoft.com/office/officeart/2005/8/layout/list1"/>
    <dgm:cxn modelId="{F28CE679-CBB2-4970-93C7-F69859B8C46D}" type="presParOf" srcId="{0FED9560-ECFB-4039-9AE2-87008778D6D5}" destId="{BD3D0FDE-C867-4446-8258-279101F29D56}" srcOrd="0" destOrd="0" presId="urn:microsoft.com/office/officeart/2005/8/layout/list1"/>
    <dgm:cxn modelId="{8973A380-BB54-4E00-ADE7-7E9C2E3D5B93}" type="presParOf" srcId="{0FED9560-ECFB-4039-9AE2-87008778D6D5}" destId="{A6FE8F80-5D85-4C33-80F0-BF5A3AF3E94C}" srcOrd="1" destOrd="0" presId="urn:microsoft.com/office/officeart/2005/8/layout/list1"/>
    <dgm:cxn modelId="{C34B31F4-0E2B-4617-BAC3-000A7928AA7E}" type="presParOf" srcId="{E1EA0BC8-E65A-4588-A2B9-88650CDBAC61}" destId="{354EBE74-20AA-433D-825B-A58AEE302343}" srcOrd="13" destOrd="0" presId="urn:microsoft.com/office/officeart/2005/8/layout/list1"/>
    <dgm:cxn modelId="{5ABFE481-7014-4340-8D9F-A76D483A739D}" type="presParOf" srcId="{E1EA0BC8-E65A-4588-A2B9-88650CDBAC61}" destId="{4F93422C-04B6-452E-AE49-E994D0EE20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2C46D-DE1E-4390-BC74-74E5F9270CDD}">
      <dsp:nvSpPr>
        <dsp:cNvPr id="0" name=""/>
        <dsp:cNvSpPr/>
      </dsp:nvSpPr>
      <dsp:spPr>
        <a:xfrm>
          <a:off x="192653" y="4383"/>
          <a:ext cx="2214781" cy="13288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Procesos </a:t>
          </a:r>
          <a:r>
            <a:rPr lang="es-CO" sz="13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tercerizados</a:t>
          </a:r>
          <a:r>
            <a:rPr lang="es-CO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en logística, BPO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16 empresas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8479 trabajadores</a:t>
          </a:r>
          <a:endParaRPr lang="es-CO" sz="1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17000" y="198991"/>
        <a:ext cx="1566087" cy="939653"/>
      </dsp:txXfrm>
    </dsp:sp>
    <dsp:sp modelId="{DA8BDB8D-7CA4-4F62-9898-D006F65E49A6}">
      <dsp:nvSpPr>
        <dsp:cNvPr id="0" name=""/>
        <dsp:cNvSpPr/>
      </dsp:nvSpPr>
      <dsp:spPr>
        <a:xfrm>
          <a:off x="2628913" y="4383"/>
          <a:ext cx="2214781" cy="1328869"/>
        </a:xfrm>
        <a:prstGeom prst="ellipse">
          <a:avLst/>
        </a:prstGeom>
        <a:solidFill>
          <a:schemeClr val="accent5">
            <a:hueOff val="-668486"/>
            <a:satOff val="-930"/>
            <a:lumOff val="-3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ITO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1422 trabajadores</a:t>
          </a:r>
        </a:p>
      </dsp:txBody>
      <dsp:txXfrm>
        <a:off x="2953260" y="198991"/>
        <a:ext cx="1566087" cy="939653"/>
      </dsp:txXfrm>
    </dsp:sp>
    <dsp:sp modelId="{372576B1-093D-4F6A-BECC-9C82AE8404AD}">
      <dsp:nvSpPr>
        <dsp:cNvPr id="0" name=""/>
        <dsp:cNvSpPr/>
      </dsp:nvSpPr>
      <dsp:spPr>
        <a:xfrm>
          <a:off x="5065173" y="4383"/>
          <a:ext cx="2214781" cy="1328869"/>
        </a:xfrm>
        <a:prstGeom prst="ellipse">
          <a:avLst/>
        </a:prstGeom>
        <a:solidFill>
          <a:schemeClr val="accent5">
            <a:hueOff val="-1336972"/>
            <a:satOff val="-1860"/>
            <a:lumOff val="-7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Servicios especializados no manuales</a:t>
          </a:r>
          <a:endParaRPr lang="es-ES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11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325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389520" y="198991"/>
        <a:ext cx="1566087" cy="939653"/>
      </dsp:txXfrm>
    </dsp:sp>
    <dsp:sp modelId="{C926F2AE-35B3-45A7-844E-61F2261AA769}">
      <dsp:nvSpPr>
        <dsp:cNvPr id="0" name=""/>
        <dsp:cNvSpPr/>
      </dsp:nvSpPr>
      <dsp:spPr>
        <a:xfrm>
          <a:off x="192653" y="1554730"/>
          <a:ext cx="2214781" cy="1328869"/>
        </a:xfrm>
        <a:prstGeom prst="ellipse">
          <a:avLst/>
        </a:prstGeom>
        <a:solidFill>
          <a:schemeClr val="accent5">
            <a:hueOff val="-2005458"/>
            <a:satOff val="-2789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Grupo heterogéneo industrial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5 empresas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190 trabajadores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17000" y="1749338"/>
        <a:ext cx="1566087" cy="939653"/>
      </dsp:txXfrm>
    </dsp:sp>
    <dsp:sp modelId="{3EB95EDA-D006-45F5-B697-31B698245DFE}">
      <dsp:nvSpPr>
        <dsp:cNvPr id="0" name=""/>
        <dsp:cNvSpPr/>
      </dsp:nvSpPr>
      <dsp:spPr>
        <a:xfrm>
          <a:off x="2628913" y="1554730"/>
          <a:ext cx="2214781" cy="1328869"/>
        </a:xfrm>
        <a:prstGeom prst="ellipse">
          <a:avLst/>
        </a:prstGeom>
        <a:solidFill>
          <a:schemeClr val="accent5">
            <a:hueOff val="-2673944"/>
            <a:satOff val="-3719"/>
            <a:lumOff val="-1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Alimentos y bebidas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 empresas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623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953260" y="1749338"/>
        <a:ext cx="1566087" cy="939653"/>
      </dsp:txXfrm>
    </dsp:sp>
    <dsp:sp modelId="{4D1B3C9F-80E3-4048-B7C6-52B1779BF6DF}">
      <dsp:nvSpPr>
        <dsp:cNvPr id="0" name=""/>
        <dsp:cNvSpPr/>
      </dsp:nvSpPr>
      <dsp:spPr>
        <a:xfrm>
          <a:off x="5065173" y="1554730"/>
          <a:ext cx="2214781" cy="1328869"/>
        </a:xfrm>
        <a:prstGeom prst="ellipse">
          <a:avLst/>
        </a:prstGeom>
        <a:solidFill>
          <a:schemeClr val="accent5">
            <a:hueOff val="-3342430"/>
            <a:satOff val="-4649"/>
            <a:lumOff val="-1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Construcción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6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405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389520" y="1749338"/>
        <a:ext cx="1566087" cy="939653"/>
      </dsp:txXfrm>
    </dsp:sp>
    <dsp:sp modelId="{B9125060-75A5-4AFE-9ACB-C92DBC5306A8}">
      <dsp:nvSpPr>
        <dsp:cNvPr id="0" name=""/>
        <dsp:cNvSpPr/>
      </dsp:nvSpPr>
      <dsp:spPr>
        <a:xfrm>
          <a:off x="192653" y="3105077"/>
          <a:ext cx="2214781" cy="1328869"/>
        </a:xfrm>
        <a:prstGeom prst="ellipse">
          <a:avLst/>
        </a:prstGeom>
        <a:solidFill>
          <a:schemeClr val="accent5">
            <a:hueOff val="-4010916"/>
            <a:satOff val="-5579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Transporte (carga y pasajeros</a:t>
          </a: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25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17000" y="3299685"/>
        <a:ext cx="1566087" cy="939653"/>
      </dsp:txXfrm>
    </dsp:sp>
    <dsp:sp modelId="{DDA5570D-667B-4733-90D6-B097FD78BEDE}">
      <dsp:nvSpPr>
        <dsp:cNvPr id="0" name=""/>
        <dsp:cNvSpPr/>
      </dsp:nvSpPr>
      <dsp:spPr>
        <a:xfrm>
          <a:off x="2628913" y="3105077"/>
          <a:ext cx="2214781" cy="1328869"/>
        </a:xfrm>
        <a:prstGeom prst="ellipse">
          <a:avLst/>
        </a:prstGeom>
        <a:solidFill>
          <a:schemeClr val="accent5">
            <a:hueOff val="-4679402"/>
            <a:satOff val="-6509"/>
            <a:lumOff val="-24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Comercio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18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848 trabajadores</a:t>
          </a:r>
        </a:p>
      </dsp:txBody>
      <dsp:txXfrm>
        <a:off x="2953260" y="3299685"/>
        <a:ext cx="1566087" cy="939653"/>
      </dsp:txXfrm>
    </dsp:sp>
    <dsp:sp modelId="{79717275-8763-430B-88FF-DEE32F734D95}">
      <dsp:nvSpPr>
        <dsp:cNvPr id="0" name=""/>
        <dsp:cNvSpPr/>
      </dsp:nvSpPr>
      <dsp:spPr>
        <a:xfrm>
          <a:off x="5065173" y="3105077"/>
          <a:ext cx="2214781" cy="1328869"/>
        </a:xfrm>
        <a:prstGeom prst="ellipse">
          <a:avLst/>
        </a:prstGeom>
        <a:solidFill>
          <a:schemeClr val="accent5">
            <a:hueOff val="-5347888"/>
            <a:satOff val="-7439"/>
            <a:lumOff val="-28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Otros servicios especializados manuales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8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216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389520" y="3299685"/>
        <a:ext cx="1566087" cy="939653"/>
      </dsp:txXfrm>
    </dsp:sp>
    <dsp:sp modelId="{CAB67E42-5A69-4AB5-836D-9A2643EED35F}">
      <dsp:nvSpPr>
        <dsp:cNvPr id="0" name=""/>
        <dsp:cNvSpPr/>
      </dsp:nvSpPr>
      <dsp:spPr>
        <a:xfrm>
          <a:off x="192653" y="4655424"/>
          <a:ext cx="2214781" cy="1328869"/>
        </a:xfrm>
        <a:prstGeom prst="ellipse">
          <a:avLst/>
        </a:prstGeom>
        <a:solidFill>
          <a:schemeClr val="accent5">
            <a:hueOff val="-6016373"/>
            <a:satOff val="-8368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Educación y capacitación laboral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107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17000" y="4850032"/>
        <a:ext cx="1566087" cy="939653"/>
      </dsp:txXfrm>
    </dsp:sp>
    <dsp:sp modelId="{1A07B183-726A-4BAC-850D-432699DC0E7B}">
      <dsp:nvSpPr>
        <dsp:cNvPr id="0" name=""/>
        <dsp:cNvSpPr/>
      </dsp:nvSpPr>
      <dsp:spPr>
        <a:xfrm>
          <a:off x="5086589" y="4659807"/>
          <a:ext cx="2214781" cy="1328869"/>
        </a:xfrm>
        <a:prstGeom prst="ellipse">
          <a:avLst/>
        </a:prstGeom>
        <a:solidFill>
          <a:schemeClr val="accent5">
            <a:hueOff val="-6684860"/>
            <a:satOff val="-9298"/>
            <a:lumOff val="-35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Farmacéutico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 empresa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3536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5410936" y="4854415"/>
        <a:ext cx="1566087" cy="939653"/>
      </dsp:txXfrm>
    </dsp:sp>
    <dsp:sp modelId="{A628AB32-965A-4265-AB65-BB81B0AFB6A8}">
      <dsp:nvSpPr>
        <dsp:cNvPr id="0" name=""/>
        <dsp:cNvSpPr/>
      </dsp:nvSpPr>
      <dsp:spPr>
        <a:xfrm>
          <a:off x="2664416" y="4659807"/>
          <a:ext cx="2214781" cy="1328869"/>
        </a:xfrm>
        <a:prstGeom prst="ellips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Textil-confecciones-calzado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7 empresas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329 trabajadores</a:t>
          </a:r>
          <a:endParaRPr lang="es-E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2988763" y="4854415"/>
        <a:ext cx="1566087" cy="93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0.35454</cdr:x>
      <cdr:y>0.93975</cdr:y>
    </cdr:from>
    <cdr:to>
      <cdr:x>0.51766</cdr:x>
      <cdr:y>1</cdr:y>
    </cdr:to>
    <cdr:sp macro="" textlink="">
      <cdr:nvSpPr>
        <cdr:cNvPr id="2" name="23 CuadroTexto"/>
        <cdr:cNvSpPr txBox="1"/>
      </cdr:nvSpPr>
      <cdr:spPr>
        <a:xfrm xmlns:a="http://schemas.openxmlformats.org/drawingml/2006/main">
          <a:off x="2007270" y="2906702"/>
          <a:ext cx="923468" cy="1863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s-VE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rPr>
            <a:t>(n= </a:t>
          </a:r>
          <a:r>
            <a:rPr lang="es-VE" sz="900" i="1" kern="0" dirty="0" smtClean="0">
              <a:solidFill>
                <a:sysClr val="windowText" lastClr="000000"/>
              </a:solidFill>
              <a:latin typeface="Century Gothic" panose="020B0502020202020204" pitchFamily="34" charset="0"/>
            </a:rPr>
            <a:t>7.841</a:t>
          </a:r>
          <a:r>
            <a:rPr kumimoji="0" lang="es-VE" sz="9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rPr>
            <a:t>)</a:t>
          </a:r>
          <a:endParaRPr kumimoji="0" lang="es-VE" sz="900" b="0" i="1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0.49338</cdr:x>
      <cdr:y>0.93975</cdr:y>
    </cdr:from>
    <cdr:to>
      <cdr:x>0.6565</cdr:x>
      <cdr:y>1</cdr:y>
    </cdr:to>
    <cdr:sp macro="" textlink="">
      <cdr:nvSpPr>
        <cdr:cNvPr id="3" name="23 CuadroTexto"/>
        <cdr:cNvSpPr txBox="1"/>
      </cdr:nvSpPr>
      <cdr:spPr>
        <a:xfrm xmlns:a="http://schemas.openxmlformats.org/drawingml/2006/main">
          <a:off x="2793312" y="2906702"/>
          <a:ext cx="923468" cy="1863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s-VE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rPr>
            <a:t>(n= </a:t>
          </a:r>
          <a:r>
            <a:rPr kumimoji="0" lang="es-VE" sz="9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rPr>
            <a:t>8.690)</a:t>
          </a:r>
          <a:endParaRPr kumimoji="0" lang="es-VE" sz="900" b="0" i="1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entury Gothic" panose="020B0502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0.67984</cdr:x>
      <cdr:y>0.79322</cdr:y>
    </cdr:from>
    <cdr:to>
      <cdr:x>0.98167</cdr:x>
      <cdr:y>0.91303</cdr:y>
    </cdr:to>
    <cdr:grpSp>
      <cdr:nvGrpSpPr>
        <cdr:cNvPr id="4" name="3 Grupo"/>
        <cdr:cNvGrpSpPr/>
      </cdr:nvGrpSpPr>
      <cdr:grpSpPr>
        <a:xfrm xmlns:a="http://schemas.openxmlformats.org/drawingml/2006/main">
          <a:off x="3814378" y="2507660"/>
          <a:ext cx="1693478" cy="378763"/>
          <a:chOff x="3532717" y="2326216"/>
          <a:chExt cx="1568450" cy="351367"/>
        </a:xfrm>
      </cdr:grpSpPr>
      <cdr:sp macro="" textlink="">
        <cdr:nvSpPr>
          <cdr:cNvPr id="2" name="17 CuadroTexto"/>
          <cdr:cNvSpPr txBox="1"/>
        </cdr:nvSpPr>
        <cdr:spPr>
          <a:xfrm xmlns:a="http://schemas.openxmlformats.org/drawingml/2006/main">
            <a:off x="3532717" y="2442633"/>
            <a:ext cx="732370" cy="234950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ctr"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s-VE" sz="900" i="1">
                <a:latin typeface="Century Gothic" panose="020B0502020202020204" pitchFamily="34" charset="0"/>
              </a:rPr>
              <a:t>(n= 3.489)</a:t>
            </a:r>
          </a:p>
        </cdr:txBody>
      </cdr:sp>
      <cdr:sp macro="" textlink="">
        <cdr:nvSpPr>
          <cdr:cNvPr id="3" name="17 CuadroTexto"/>
          <cdr:cNvSpPr txBox="1"/>
        </cdr:nvSpPr>
        <cdr:spPr>
          <a:xfrm xmlns:a="http://schemas.openxmlformats.org/drawingml/2006/main">
            <a:off x="4241800" y="2326216"/>
            <a:ext cx="859367" cy="24659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ctr"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s-VE" sz="900" i="1">
                <a:latin typeface="Century Gothic" panose="020B0502020202020204" pitchFamily="34" charset="0"/>
              </a:rPr>
              <a:t>(n= 16.523)</a:t>
            </a:r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0.25514</cdr:x>
      <cdr:y>0.02604</cdr:y>
    </cdr:from>
    <cdr:to>
      <cdr:x>0.87842</cdr:x>
      <cdr:y>0.04271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19225" y="71438"/>
          <a:ext cx="34671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 dirty="0"/>
            <a:t>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0.10827</cdr:x>
      <cdr:y>0.89442</cdr:y>
    </cdr:from>
    <cdr:to>
      <cdr:x>0.22911</cdr:x>
      <cdr:y>0.97428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2424" y="2885078"/>
          <a:ext cx="661185" cy="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VE" sz="900" dirty="0">
              <a:latin typeface="Century Gothic" panose="020B0502020202020204" pitchFamily="34" charset="0"/>
            </a:rPr>
            <a:t>n= 394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0.25514</cdr:x>
      <cdr:y>0.02604</cdr:y>
    </cdr:from>
    <cdr:to>
      <cdr:x>0.87842</cdr:x>
      <cdr:y>0.04271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19225" y="71438"/>
          <a:ext cx="34671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/>
            <a:t>D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0.25514</cdr:x>
      <cdr:y>0.02604</cdr:y>
    </cdr:from>
    <cdr:to>
      <cdr:x>0.87842</cdr:x>
      <cdr:y>0.04271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19225" y="71438"/>
          <a:ext cx="34671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/>
            <a:t>D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0.25514</cdr:x>
      <cdr:y>0.02604</cdr:y>
    </cdr:from>
    <cdr:to>
      <cdr:x>0.87842</cdr:x>
      <cdr:y>0.04271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19225" y="71438"/>
          <a:ext cx="34671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/>
            <a:t>D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6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7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2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8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0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1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1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7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9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8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0022" y="1462742"/>
            <a:ext cx="10058400" cy="2006221"/>
          </a:xfrm>
        </p:spPr>
        <p:txBody>
          <a:bodyPr>
            <a:noAutofit/>
          </a:bodyPr>
          <a:lstStyle/>
          <a:p>
            <a:pPr algn="ctr"/>
            <a:r>
              <a:rPr lang="es-CO" sz="1800" dirty="0" smtClean="0">
                <a:latin typeface="Century Gothic" panose="020B0502020202020204" pitchFamily="34" charset="0"/>
              </a:rPr>
              <a:t/>
            </a:r>
            <a:br>
              <a:rPr lang="es-CO" sz="1800" dirty="0" smtClean="0">
                <a:latin typeface="Century Gothic" panose="020B0502020202020204" pitchFamily="34" charset="0"/>
              </a:rPr>
            </a:br>
            <a:r>
              <a:rPr lang="es-CO" sz="1800" dirty="0">
                <a:latin typeface="Century Gothic" panose="020B0502020202020204" pitchFamily="34" charset="0"/>
              </a:rPr>
              <a:t/>
            </a:r>
            <a:br>
              <a:rPr lang="es-CO" sz="1800" dirty="0">
                <a:latin typeface="Century Gothic" panose="020B0502020202020204" pitchFamily="34" charset="0"/>
              </a:rPr>
            </a:br>
            <a:r>
              <a:rPr lang="es-CO" sz="2000" dirty="0" smtClean="0">
                <a:latin typeface="Century Gothic" panose="020B0502020202020204" pitchFamily="34" charset="0"/>
              </a:rPr>
              <a:t/>
            </a:r>
            <a:br>
              <a:rPr lang="es-CO" sz="2000" dirty="0" smtClean="0">
                <a:latin typeface="Century Gothic" panose="020B0502020202020204" pitchFamily="34" charset="0"/>
              </a:rPr>
            </a:br>
            <a:r>
              <a:rPr lang="es-CO" sz="2100" i="1" dirty="0" smtClean="0">
                <a:latin typeface="Century Gothic" panose="020B0502020202020204" pitchFamily="34" charset="0"/>
              </a:rPr>
              <a:t>Seminario </a:t>
            </a:r>
            <a:r>
              <a:rPr lang="es-CO" sz="2100" i="1" dirty="0">
                <a:latin typeface="Century Gothic" panose="020B0502020202020204" pitchFamily="34" charset="0"/>
              </a:rPr>
              <a:t>i</a:t>
            </a:r>
            <a:r>
              <a:rPr lang="es-CO" sz="2100" i="1" dirty="0" smtClean="0">
                <a:latin typeface="Century Gothic" panose="020B0502020202020204" pitchFamily="34" charset="0"/>
              </a:rPr>
              <a:t>nternacional estadísticas </a:t>
            </a:r>
            <a:r>
              <a:rPr lang="es-CO" sz="2100" i="1" dirty="0">
                <a:latin typeface="Century Gothic" panose="020B0502020202020204" pitchFamily="34" charset="0"/>
              </a:rPr>
              <a:t>étnico-raciales recientes </a:t>
            </a:r>
            <a:r>
              <a:rPr lang="es-CO" sz="2100" i="1" dirty="0" smtClean="0">
                <a:latin typeface="Century Gothic" panose="020B0502020202020204" pitchFamily="34" charset="0"/>
              </a:rPr>
              <a:t>en Colombia </a:t>
            </a:r>
            <a:r>
              <a:rPr lang="es-CO" sz="2100" i="1" dirty="0">
                <a:latin typeface="Century Gothic" panose="020B0502020202020204" pitchFamily="34" charset="0"/>
              </a:rPr>
              <a:t>y América </a:t>
            </a:r>
            <a:r>
              <a:rPr lang="es-CO" sz="2100" i="1" dirty="0" smtClean="0">
                <a:latin typeface="Century Gothic" panose="020B0502020202020204" pitchFamily="34" charset="0"/>
              </a:rPr>
              <a:t>Latina</a:t>
            </a:r>
            <a:r>
              <a:rPr lang="es-CO" sz="1800" dirty="0">
                <a:latin typeface="Century Gothic" panose="020B0502020202020204" pitchFamily="34" charset="0"/>
              </a:rPr>
              <a:t/>
            </a:r>
            <a:br>
              <a:rPr lang="es-CO" sz="1800" dirty="0">
                <a:latin typeface="Century Gothic" panose="020B0502020202020204" pitchFamily="34" charset="0"/>
              </a:rPr>
            </a:br>
            <a:r>
              <a:rPr lang="es-CO" sz="1800" dirty="0" smtClean="0">
                <a:latin typeface="Century Gothic" panose="020B0502020202020204" pitchFamily="34" charset="0"/>
              </a:rPr>
              <a:t/>
            </a:r>
            <a:br>
              <a:rPr lang="es-CO" sz="1800" dirty="0" smtClean="0">
                <a:latin typeface="Century Gothic" panose="020B0502020202020204" pitchFamily="34" charset="0"/>
              </a:rPr>
            </a:br>
            <a:r>
              <a:rPr lang="es-CO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Estudio </a:t>
            </a:r>
            <a:r>
              <a:rPr lang="es-CO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sobre Inclusión de </a:t>
            </a:r>
            <a:r>
              <a:rPr lang="es-CO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</a:t>
            </a:r>
            <a:r>
              <a:rPr lang="es-CO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s-CO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s-CO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Población Afrodescendiente e Indígena en el Mercado Laboral </a:t>
            </a:r>
            <a:r>
              <a:rPr lang="es-CO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Formal Colombiano</a:t>
            </a: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*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91" y="3749947"/>
            <a:ext cx="10102512" cy="2819657"/>
          </a:xfrm>
        </p:spPr>
        <p:txBody>
          <a:bodyPr>
            <a:noAutofit/>
          </a:bodyPr>
          <a:lstStyle/>
          <a:p>
            <a:r>
              <a:rPr lang="es-CO" sz="1800" dirty="0" smtClean="0">
                <a:latin typeface="Century Gothic" panose="020B0502020202020204" pitchFamily="34" charset="0"/>
              </a:rPr>
              <a:t>Coordinador:  Fernando Urrea-Giraldo**</a:t>
            </a:r>
          </a:p>
          <a:p>
            <a:r>
              <a:rPr lang="es-CO" sz="1800" dirty="0" smtClean="0">
                <a:latin typeface="Century Gothic" panose="020B0502020202020204" pitchFamily="34" charset="0"/>
              </a:rPr>
              <a:t>Asistente de investigación:  Solange Bonilla Valencia***</a:t>
            </a:r>
          </a:p>
          <a:p>
            <a:endParaRPr lang="es-CO" sz="14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CO" sz="1500" dirty="0" smtClean="0">
                <a:latin typeface="Century Gothic" panose="020B0502020202020204" pitchFamily="34" charset="0"/>
              </a:rPr>
              <a:t>(*) </a:t>
            </a:r>
            <a:r>
              <a:rPr lang="es-CO" sz="1500" b="1" dirty="0">
                <a:latin typeface="Century Gothic" panose="020B0502020202020204" pitchFamily="34" charset="0"/>
              </a:rPr>
              <a:t>Estudio realizado por el Centro Nacional de Consultoría (CNC) con el apoyo de USAID/ACDI-VOCA y la Asociación Nacional de Empresarios de Colombia (ANDI), Cámara de </a:t>
            </a:r>
            <a:r>
              <a:rPr lang="es-CO" sz="1500" b="1" dirty="0" smtClean="0">
                <a:latin typeface="Century Gothic" panose="020B0502020202020204" pitchFamily="34" charset="0"/>
              </a:rPr>
              <a:t>BPO/ITO/KPO. Realizado entre febrero y noviembre de 2013. Entrega de resultados febrero de 2014.</a:t>
            </a:r>
            <a:endParaRPr lang="es-CO" sz="1500" b="1" dirty="0">
              <a:latin typeface="Century Gothic" panose="020B0502020202020204" pitchFamily="34" charset="0"/>
            </a:endParaRPr>
          </a:p>
          <a:p>
            <a:pPr algn="just"/>
            <a:r>
              <a:rPr lang="es-CO" sz="1100" dirty="0" smtClean="0">
                <a:latin typeface="Century Gothic" panose="020B0502020202020204" pitchFamily="34" charset="0"/>
              </a:rPr>
              <a:t>(**) Profesor </a:t>
            </a:r>
            <a:r>
              <a:rPr lang="es-CO" sz="1100" dirty="0">
                <a:latin typeface="Century Gothic" panose="020B0502020202020204" pitchFamily="34" charset="0"/>
              </a:rPr>
              <a:t>Titular, Departamento de Ciencias Sociales, Facultad de Ciencias Sociales y Económicas, Universidad del Valle. Coordinador grupo de investigación Cidse-Colciencias “Estudios étnico-raciales y del trabajo en sus </a:t>
            </a:r>
            <a:r>
              <a:rPr lang="es-CO" sz="1100" dirty="0" smtClean="0">
                <a:latin typeface="Century Gothic" panose="020B0502020202020204" pitchFamily="34" charset="0"/>
              </a:rPr>
              <a:t>diversos </a:t>
            </a:r>
            <a:r>
              <a:rPr lang="es-CO" sz="1100" dirty="0">
                <a:latin typeface="Century Gothic" panose="020B0502020202020204" pitchFamily="34" charset="0"/>
              </a:rPr>
              <a:t>componentes sociales</a:t>
            </a:r>
            <a:r>
              <a:rPr lang="es-CO" sz="1100" dirty="0" smtClean="0">
                <a:latin typeface="Century Gothic" panose="020B0502020202020204" pitchFamily="34" charset="0"/>
              </a:rPr>
              <a:t>”.</a:t>
            </a:r>
          </a:p>
          <a:p>
            <a:pPr algn="just"/>
            <a:r>
              <a:rPr lang="es-CO" sz="1100" dirty="0" smtClean="0">
                <a:latin typeface="Century Gothic" panose="020B0502020202020204" pitchFamily="34" charset="0"/>
              </a:rPr>
              <a:t>(***) Socióloga egresada de la Universidad del Valle, miembro activo del </a:t>
            </a:r>
            <a:r>
              <a:rPr lang="es-CO" sz="1100" dirty="0">
                <a:latin typeface="Century Gothic" panose="020B0502020202020204" pitchFamily="34" charset="0"/>
              </a:rPr>
              <a:t>grupo de investigación </a:t>
            </a:r>
            <a:r>
              <a:rPr lang="es-CO" sz="1100" dirty="0" err="1">
                <a:latin typeface="Century Gothic" panose="020B0502020202020204" pitchFamily="34" charset="0"/>
              </a:rPr>
              <a:t>Cidse</a:t>
            </a:r>
            <a:r>
              <a:rPr lang="es-CO" sz="1100" dirty="0">
                <a:latin typeface="Century Gothic" panose="020B0502020202020204" pitchFamily="34" charset="0"/>
              </a:rPr>
              <a:t>-Colciencias “Estudios étnico-raciales y del trabajo en sus </a:t>
            </a:r>
            <a:r>
              <a:rPr lang="es-CO" sz="1100" dirty="0" smtClean="0">
                <a:latin typeface="Century Gothic" panose="020B0502020202020204" pitchFamily="34" charset="0"/>
              </a:rPr>
              <a:t>diversos </a:t>
            </a:r>
            <a:r>
              <a:rPr lang="es-CO" sz="1100" dirty="0">
                <a:latin typeface="Century Gothic" panose="020B0502020202020204" pitchFamily="34" charset="0"/>
              </a:rPr>
              <a:t>componentes sociales”.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03" y="290926"/>
            <a:ext cx="442453" cy="59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91" y="1094754"/>
            <a:ext cx="678285" cy="25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14" y="568472"/>
            <a:ext cx="2482427" cy="42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21" y="370203"/>
            <a:ext cx="2056138" cy="60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940" y="233314"/>
            <a:ext cx="864101" cy="97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536" y="839249"/>
            <a:ext cx="1437638" cy="38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58"/>
          <a:stretch/>
        </p:blipFill>
        <p:spPr bwMode="auto">
          <a:xfrm>
            <a:off x="9330447" y="266767"/>
            <a:ext cx="1288540" cy="61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1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5819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CO" sz="1550" dirty="0" smtClean="0">
                <a:latin typeface="Century Gothic" panose="020B0502020202020204" pitchFamily="34" charset="0"/>
              </a:rPr>
              <a:t>Este </a:t>
            </a:r>
            <a:r>
              <a:rPr lang="es-CO" sz="1550" dirty="0">
                <a:latin typeface="Century Gothic" panose="020B0502020202020204" pitchFamily="34" charset="0"/>
              </a:rPr>
              <a:t>estudio se desarrolló en tres fases aplicadas entre 98 empresas del sector privado colombiano, que aceptaron un ejercicio de evaluación sobre la inclusión de la población afrodescendiente e indígena entre la fuerza de trabajo de sus efectivos en todos los niveles jerárquicos y tipos de contrato.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CO" sz="15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Fases del estudio</a:t>
            </a:r>
            <a:r>
              <a:rPr lang="es-CO" sz="1550" dirty="0" smtClean="0">
                <a:latin typeface="Century Gothic" panose="020B0502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CO" sz="1550" dirty="0" smtClean="0">
                <a:latin typeface="Century Gothic" panose="020B0502020202020204" pitchFamily="34" charset="0"/>
              </a:rPr>
              <a:t>Fase 1: se </a:t>
            </a:r>
            <a:r>
              <a:rPr lang="es-CO" sz="1550" dirty="0">
                <a:latin typeface="Century Gothic" panose="020B0502020202020204" pitchFamily="34" charset="0"/>
              </a:rPr>
              <a:t>aplicó una encuesta institucional </a:t>
            </a:r>
            <a:r>
              <a:rPr lang="es-CO" sz="1550" dirty="0" smtClean="0">
                <a:latin typeface="Century Gothic" panose="020B0502020202020204" pitchFamily="34" charset="0"/>
              </a:rPr>
              <a:t>on-line en 98 </a:t>
            </a:r>
            <a:r>
              <a:rPr lang="es-CO" sz="1550" dirty="0">
                <a:latin typeface="Century Gothic" panose="020B0502020202020204" pitchFamily="34" charset="0"/>
              </a:rPr>
              <a:t>empresas del sector privado formal. </a:t>
            </a:r>
            <a:r>
              <a:rPr lang="es-CO" sz="1550" dirty="0" smtClean="0">
                <a:latin typeface="Century Gothic" panose="020B0502020202020204" pitchFamily="34" charset="0"/>
              </a:rPr>
              <a:t>Utilizó como criterio la llamada hetero-clasificación étnico-racial por un árbitro (jefe de recursos humanos o la persona asignada por la empresa para el diligenciamiento de la encuesta), usando como soporte empírico la fotografía del trabajador que se encuentra en la hoja de vida.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CO" sz="1550" dirty="0" smtClean="0">
                <a:latin typeface="Century Gothic" panose="020B0502020202020204" pitchFamily="34" charset="0"/>
              </a:rPr>
              <a:t>Fase 2: </a:t>
            </a:r>
            <a:r>
              <a:rPr lang="es-CO" sz="1550" dirty="0">
                <a:latin typeface="Century Gothic" panose="020B0502020202020204" pitchFamily="34" charset="0"/>
              </a:rPr>
              <a:t>consistió en la aplicación de una encuesta a una muestra de 397 trabajadores de 22 empresas mediante diligenciamiento realizado por ellos </a:t>
            </a:r>
            <a:r>
              <a:rPr lang="es-CO" sz="1550" dirty="0" smtClean="0">
                <a:latin typeface="Century Gothic" panose="020B0502020202020204" pitchFamily="34" charset="0"/>
              </a:rPr>
              <a:t>mismos. Los encuestados se auto-clasificaban como blancos, mestizos, negros, mulatos, indígenas u otro grupo étnico-racial.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CO" sz="1550" dirty="0" smtClean="0">
                <a:latin typeface="Century Gothic" panose="020B0502020202020204" pitchFamily="34" charset="0"/>
              </a:rPr>
              <a:t>Fase 3: radicó en la implementación de una </a:t>
            </a:r>
            <a:r>
              <a:rPr lang="es-CO" sz="1550" dirty="0">
                <a:latin typeface="Century Gothic" panose="020B0502020202020204" pitchFamily="34" charset="0"/>
              </a:rPr>
              <a:t>encuesta </a:t>
            </a:r>
            <a:r>
              <a:rPr lang="es-CO" sz="1550" dirty="0" smtClean="0">
                <a:latin typeface="Century Gothic" panose="020B0502020202020204" pitchFamily="34" charset="0"/>
              </a:rPr>
              <a:t>cara </a:t>
            </a:r>
            <a:r>
              <a:rPr lang="es-CO" sz="1550" dirty="0">
                <a:latin typeface="Century Gothic" panose="020B0502020202020204" pitchFamily="34" charset="0"/>
              </a:rPr>
              <a:t>a cara  </a:t>
            </a:r>
            <a:r>
              <a:rPr lang="es-CO" sz="1550" dirty="0" smtClean="0">
                <a:latin typeface="Century Gothic" panose="020B0502020202020204" pitchFamily="34" charset="0"/>
              </a:rPr>
              <a:t>dirigida </a:t>
            </a:r>
            <a:r>
              <a:rPr lang="es-CO" sz="1550" dirty="0">
                <a:latin typeface="Century Gothic" panose="020B0502020202020204" pitchFamily="34" charset="0"/>
              </a:rPr>
              <a:t>a una submuestra diferente a la anterior de 256 trabajadores en tres empresas</a:t>
            </a:r>
            <a:r>
              <a:rPr lang="es-CO" sz="1550" dirty="0" smtClean="0">
                <a:latin typeface="Century Gothic" panose="020B0502020202020204" pitchFamily="34" charset="0"/>
              </a:rPr>
              <a:t>. Se utilizó el instrumento de la paleta de colores con base en la metodología PERLA.  </a:t>
            </a:r>
            <a:endParaRPr lang="es-CO" sz="155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CO" sz="155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1550" dirty="0">
              <a:latin typeface="Century Gothic" panose="020B0502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842723" y="2884030"/>
            <a:ext cx="188742" cy="112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65417" y="4212410"/>
            <a:ext cx="188742" cy="112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842723" y="5214925"/>
            <a:ext cx="188742" cy="112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9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30677656"/>
              </p:ext>
            </p:extLst>
          </p:nvPr>
        </p:nvGraphicFramePr>
        <p:xfrm>
          <a:off x="2049388" y="698292"/>
          <a:ext cx="2902440" cy="5353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redondeado 8"/>
          <p:cNvSpPr/>
          <p:nvPr/>
        </p:nvSpPr>
        <p:spPr>
          <a:xfrm>
            <a:off x="8512349" y="1925978"/>
            <a:ext cx="1913207" cy="3785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Bucaramanga   1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5845995" y="464940"/>
            <a:ext cx="5053816" cy="5957628"/>
            <a:chOff x="6633786" y="563414"/>
            <a:chExt cx="5053816" cy="5957628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786" y="563414"/>
              <a:ext cx="5053816" cy="5957628"/>
            </a:xfrm>
            <a:prstGeom prst="rect">
              <a:avLst/>
            </a:prstGeom>
          </p:spPr>
        </p:pic>
        <p:sp>
          <p:nvSpPr>
            <p:cNvPr id="7" name="Rectángulo redondeado 6"/>
            <p:cNvSpPr/>
            <p:nvPr/>
          </p:nvSpPr>
          <p:spPr>
            <a:xfrm>
              <a:off x="7417437" y="1088630"/>
              <a:ext cx="1736073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Barranquilla   19</a:t>
              </a:r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9107543" y="706214"/>
              <a:ext cx="1419442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Riohacha   1</a:t>
              </a:r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7232526" y="2429415"/>
              <a:ext cx="1391315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Medellín   27</a:t>
              </a:r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7114692" y="1546886"/>
              <a:ext cx="1509149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Cartagena   3</a:t>
              </a: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7363870" y="3437405"/>
              <a:ext cx="1128629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Cali  33</a:t>
              </a:r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8239506" y="2912392"/>
              <a:ext cx="1331123" cy="3785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Bogotá   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23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61" y="1053535"/>
            <a:ext cx="10599639" cy="451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54013"/>
            <a:ext cx="10515600" cy="3622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Algunos resultados</a:t>
            </a:r>
            <a:endParaRPr lang="es-CO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561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5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900676"/>
              </p:ext>
            </p:extLst>
          </p:nvPr>
        </p:nvGraphicFramePr>
        <p:xfrm>
          <a:off x="671014" y="1637733"/>
          <a:ext cx="5197523" cy="349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542871"/>
              </p:ext>
            </p:extLst>
          </p:nvPr>
        </p:nvGraphicFramePr>
        <p:xfrm>
          <a:off x="6007289" y="1634320"/>
          <a:ext cx="5156579" cy="351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92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380154"/>
              </p:ext>
            </p:extLst>
          </p:nvPr>
        </p:nvGraphicFramePr>
        <p:xfrm>
          <a:off x="5732060" y="1132763"/>
          <a:ext cx="6202642" cy="485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635449"/>
              </p:ext>
            </p:extLst>
          </p:nvPr>
        </p:nvGraphicFramePr>
        <p:xfrm>
          <a:off x="204716" y="1151392"/>
          <a:ext cx="5459104" cy="4799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7 CuadroTexto"/>
          <p:cNvSpPr txBox="1"/>
          <p:nvPr/>
        </p:nvSpPr>
        <p:spPr>
          <a:xfrm>
            <a:off x="6089571" y="5209537"/>
            <a:ext cx="911727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2006)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7" name="17 CuadroTexto"/>
          <p:cNvSpPr txBox="1"/>
          <p:nvPr/>
        </p:nvSpPr>
        <p:spPr>
          <a:xfrm>
            <a:off x="6854719" y="5209537"/>
            <a:ext cx="846163" cy="238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2012)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8" name="17 CuadroTexto"/>
          <p:cNvSpPr txBox="1"/>
          <p:nvPr/>
        </p:nvSpPr>
        <p:spPr>
          <a:xfrm>
            <a:off x="7585147" y="5232729"/>
            <a:ext cx="815319" cy="21536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5030)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9" name="17 CuadroTexto"/>
          <p:cNvSpPr txBox="1"/>
          <p:nvPr/>
        </p:nvSpPr>
        <p:spPr>
          <a:xfrm>
            <a:off x="8230452" y="5221133"/>
            <a:ext cx="945871" cy="2501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6042)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10" name="17 CuadroTexto"/>
          <p:cNvSpPr txBox="1"/>
          <p:nvPr/>
        </p:nvSpPr>
        <p:spPr>
          <a:xfrm>
            <a:off x="8996545" y="5232729"/>
            <a:ext cx="699584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721)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11" name="17 CuadroTexto"/>
          <p:cNvSpPr txBox="1"/>
          <p:nvPr/>
        </p:nvSpPr>
        <p:spPr>
          <a:xfrm>
            <a:off x="9696128" y="5221133"/>
            <a:ext cx="826293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584)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12" name="17 CuadroTexto"/>
          <p:cNvSpPr txBox="1"/>
          <p:nvPr/>
        </p:nvSpPr>
        <p:spPr>
          <a:xfrm>
            <a:off x="10395713" y="5232729"/>
            <a:ext cx="699584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81)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13" name="17 CuadroTexto"/>
          <p:cNvSpPr txBox="1"/>
          <p:nvPr/>
        </p:nvSpPr>
        <p:spPr>
          <a:xfrm>
            <a:off x="11095297" y="5209537"/>
            <a:ext cx="699584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47)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0 Grupo"/>
          <p:cNvGrpSpPr/>
          <p:nvPr/>
        </p:nvGrpSpPr>
        <p:grpSpPr>
          <a:xfrm>
            <a:off x="6168788" y="3493825"/>
            <a:ext cx="5441664" cy="3145634"/>
            <a:chOff x="-253296" y="2710253"/>
            <a:chExt cx="5196416" cy="2932642"/>
          </a:xfrm>
        </p:grpSpPr>
        <p:graphicFrame>
          <p:nvGraphicFramePr>
            <p:cNvPr id="49" name="21 Gráfico"/>
            <p:cNvGraphicFramePr/>
            <p:nvPr>
              <p:extLst>
                <p:ext uri="{D42A27DB-BD31-4B8C-83A1-F6EECF244321}">
                  <p14:modId xmlns:p14="http://schemas.microsoft.com/office/powerpoint/2010/main" val="1096678390"/>
                </p:ext>
              </p:extLst>
            </p:nvPr>
          </p:nvGraphicFramePr>
          <p:xfrm>
            <a:off x="-253296" y="2710253"/>
            <a:ext cx="5196416" cy="29326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0" name="23 CuadroTexto"/>
            <p:cNvSpPr txBox="1"/>
            <p:nvPr/>
          </p:nvSpPr>
          <p:spPr>
            <a:xfrm>
              <a:off x="239837" y="5006650"/>
              <a:ext cx="903814" cy="173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142)</a:t>
              </a:r>
            </a:p>
          </p:txBody>
        </p:sp>
        <p:sp>
          <p:nvSpPr>
            <p:cNvPr id="51" name="24 CuadroTexto"/>
            <p:cNvSpPr txBox="1"/>
            <p:nvPr/>
          </p:nvSpPr>
          <p:spPr>
            <a:xfrm>
              <a:off x="1321392" y="5021467"/>
              <a:ext cx="861483" cy="222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191)</a:t>
              </a:r>
            </a:p>
          </p:txBody>
        </p:sp>
        <p:sp>
          <p:nvSpPr>
            <p:cNvPr id="52" name="25 CuadroTexto"/>
            <p:cNvSpPr txBox="1"/>
            <p:nvPr/>
          </p:nvSpPr>
          <p:spPr>
            <a:xfrm>
              <a:off x="2182875" y="5025703"/>
              <a:ext cx="975290" cy="2180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1.596)</a:t>
              </a:r>
            </a:p>
          </p:txBody>
        </p:sp>
        <p:sp>
          <p:nvSpPr>
            <p:cNvPr id="53" name="27 CuadroTexto"/>
            <p:cNvSpPr txBox="1"/>
            <p:nvPr/>
          </p:nvSpPr>
          <p:spPr>
            <a:xfrm>
              <a:off x="3091979" y="5180389"/>
              <a:ext cx="923929" cy="20938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3.956)</a:t>
              </a:r>
            </a:p>
          </p:txBody>
        </p:sp>
        <p:sp>
          <p:nvSpPr>
            <p:cNvPr id="54" name="28 CuadroTexto"/>
            <p:cNvSpPr txBox="1"/>
            <p:nvPr/>
          </p:nvSpPr>
          <p:spPr>
            <a:xfrm>
              <a:off x="4015909" y="5154821"/>
              <a:ext cx="927211" cy="234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1.953)</a:t>
              </a:r>
            </a:p>
          </p:txBody>
        </p:sp>
      </p:grpSp>
      <p:grpSp>
        <p:nvGrpSpPr>
          <p:cNvPr id="37" name="31 Grupo"/>
          <p:cNvGrpSpPr/>
          <p:nvPr/>
        </p:nvGrpSpPr>
        <p:grpSpPr>
          <a:xfrm>
            <a:off x="6196084" y="233247"/>
            <a:ext cx="5349922" cy="3205989"/>
            <a:chOff x="-219763" y="825340"/>
            <a:chExt cx="5196416" cy="2932642"/>
          </a:xfrm>
        </p:grpSpPr>
        <p:graphicFrame>
          <p:nvGraphicFramePr>
            <p:cNvPr id="38" name="32 Gráfico"/>
            <p:cNvGraphicFramePr/>
            <p:nvPr>
              <p:extLst>
                <p:ext uri="{D42A27DB-BD31-4B8C-83A1-F6EECF244321}">
                  <p14:modId xmlns:p14="http://schemas.microsoft.com/office/powerpoint/2010/main" val="3077783605"/>
                </p:ext>
              </p:extLst>
            </p:nvPr>
          </p:nvGraphicFramePr>
          <p:xfrm>
            <a:off x="-219763" y="825340"/>
            <a:ext cx="5196416" cy="29326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33 CuadroTexto"/>
            <p:cNvSpPr txBox="1"/>
            <p:nvPr/>
          </p:nvSpPr>
          <p:spPr>
            <a:xfrm>
              <a:off x="441535" y="3120356"/>
              <a:ext cx="788556" cy="222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10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103)</a:t>
              </a:r>
            </a:p>
          </p:txBody>
        </p:sp>
        <p:sp>
          <p:nvSpPr>
            <p:cNvPr id="45" name="34 CuadroTexto"/>
            <p:cNvSpPr txBox="1"/>
            <p:nvPr/>
          </p:nvSpPr>
          <p:spPr>
            <a:xfrm>
              <a:off x="1230091" y="3135171"/>
              <a:ext cx="861484" cy="2391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10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160)</a:t>
              </a:r>
            </a:p>
          </p:txBody>
        </p:sp>
        <p:sp>
          <p:nvSpPr>
            <p:cNvPr id="46" name="35 CuadroTexto"/>
            <p:cNvSpPr txBox="1"/>
            <p:nvPr/>
          </p:nvSpPr>
          <p:spPr>
            <a:xfrm>
              <a:off x="2091575" y="3147345"/>
              <a:ext cx="976886" cy="2423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10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1.597)</a:t>
              </a:r>
            </a:p>
          </p:txBody>
        </p:sp>
        <p:sp>
          <p:nvSpPr>
            <p:cNvPr id="47" name="36 CuadroTexto"/>
            <p:cNvSpPr txBox="1"/>
            <p:nvPr/>
          </p:nvSpPr>
          <p:spPr>
            <a:xfrm>
              <a:off x="2924561" y="3231481"/>
              <a:ext cx="914401" cy="26775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10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5.289)</a:t>
              </a:r>
            </a:p>
          </p:txBody>
        </p:sp>
        <p:sp>
          <p:nvSpPr>
            <p:cNvPr id="48" name="37 CuadroTexto"/>
            <p:cNvSpPr txBox="1"/>
            <p:nvPr/>
          </p:nvSpPr>
          <p:spPr>
            <a:xfrm>
              <a:off x="3838962" y="3256881"/>
              <a:ext cx="1000032" cy="234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10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1.536)</a:t>
              </a: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44673" y="1575692"/>
            <a:ext cx="5610700" cy="3161367"/>
            <a:chOff x="507928" y="-2295652"/>
            <a:chExt cx="5759159" cy="3179008"/>
          </a:xfrm>
        </p:grpSpPr>
        <p:graphicFrame>
          <p:nvGraphicFramePr>
            <p:cNvPr id="18" name="13 Gráfico"/>
            <p:cNvGraphicFramePr/>
            <p:nvPr>
              <p:extLst>
                <p:ext uri="{D42A27DB-BD31-4B8C-83A1-F6EECF244321}">
                  <p14:modId xmlns:p14="http://schemas.microsoft.com/office/powerpoint/2010/main" val="4055584759"/>
                </p:ext>
              </p:extLst>
            </p:nvPr>
          </p:nvGraphicFramePr>
          <p:xfrm>
            <a:off x="507928" y="-2295652"/>
            <a:ext cx="5759159" cy="31790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9" name="14 CuadroTexto"/>
            <p:cNvSpPr txBox="1"/>
            <p:nvPr/>
          </p:nvSpPr>
          <p:spPr>
            <a:xfrm>
              <a:off x="1051424" y="255664"/>
              <a:ext cx="692784" cy="222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245)</a:t>
              </a:r>
            </a:p>
          </p:txBody>
        </p:sp>
        <p:sp>
          <p:nvSpPr>
            <p:cNvPr id="20" name="15 CuadroTexto"/>
            <p:cNvSpPr txBox="1"/>
            <p:nvPr/>
          </p:nvSpPr>
          <p:spPr>
            <a:xfrm>
              <a:off x="1838068" y="259897"/>
              <a:ext cx="692784" cy="222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351)</a:t>
              </a:r>
            </a:p>
          </p:txBody>
        </p:sp>
        <p:sp>
          <p:nvSpPr>
            <p:cNvPr id="22" name="17 CuadroTexto"/>
            <p:cNvSpPr txBox="1"/>
            <p:nvPr/>
          </p:nvSpPr>
          <p:spPr>
            <a:xfrm>
              <a:off x="3411358" y="395365"/>
              <a:ext cx="996215" cy="234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9.245)</a:t>
              </a:r>
            </a:p>
          </p:txBody>
        </p:sp>
        <p:sp>
          <p:nvSpPr>
            <p:cNvPr id="26" name="16 CuadroTexto"/>
            <p:cNvSpPr txBox="1"/>
            <p:nvPr/>
          </p:nvSpPr>
          <p:spPr>
            <a:xfrm>
              <a:off x="2555136" y="266406"/>
              <a:ext cx="1048353" cy="2286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VE" sz="9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(n= 3.193)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3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70393"/>
              </p:ext>
            </p:extLst>
          </p:nvPr>
        </p:nvGraphicFramePr>
        <p:xfrm>
          <a:off x="3333657" y="3627015"/>
          <a:ext cx="5347102" cy="302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17 CuadroTexto"/>
          <p:cNvSpPr txBox="1"/>
          <p:nvPr/>
        </p:nvSpPr>
        <p:spPr>
          <a:xfrm>
            <a:off x="4344853" y="6297850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96)</a:t>
            </a:r>
          </a:p>
        </p:txBody>
      </p:sp>
      <p:sp>
        <p:nvSpPr>
          <p:cNvPr id="11" name="17 CuadroTexto"/>
          <p:cNvSpPr txBox="1"/>
          <p:nvPr/>
        </p:nvSpPr>
        <p:spPr>
          <a:xfrm>
            <a:off x="5142836" y="6291500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215)</a:t>
            </a:r>
          </a:p>
        </p:txBody>
      </p:sp>
      <p:sp>
        <p:nvSpPr>
          <p:cNvPr id="12" name="17 CuadroTexto"/>
          <p:cNvSpPr txBox="1"/>
          <p:nvPr/>
        </p:nvSpPr>
        <p:spPr>
          <a:xfrm>
            <a:off x="6618153" y="6295734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35)</a:t>
            </a:r>
          </a:p>
        </p:txBody>
      </p:sp>
      <p:sp>
        <p:nvSpPr>
          <p:cNvPr id="8" name="17 CuadroTexto"/>
          <p:cNvSpPr txBox="1"/>
          <p:nvPr/>
        </p:nvSpPr>
        <p:spPr>
          <a:xfrm>
            <a:off x="1367687" y="2676739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97)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582883"/>
              </p:ext>
            </p:extLst>
          </p:nvPr>
        </p:nvGraphicFramePr>
        <p:xfrm>
          <a:off x="321397" y="251139"/>
          <a:ext cx="5451790" cy="316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7 CuadroTexto"/>
          <p:cNvSpPr txBox="1"/>
          <p:nvPr/>
        </p:nvSpPr>
        <p:spPr>
          <a:xfrm>
            <a:off x="2898126" y="2700430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219)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sp>
        <p:nvSpPr>
          <p:cNvPr id="15" name="17 CuadroTexto"/>
          <p:cNvSpPr txBox="1"/>
          <p:nvPr/>
        </p:nvSpPr>
        <p:spPr>
          <a:xfrm>
            <a:off x="5044437" y="2708887"/>
            <a:ext cx="699584" cy="2342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</a:t>
            </a:r>
            <a:r>
              <a:rPr lang="es-VE" sz="1000" i="1" dirty="0" smtClean="0">
                <a:latin typeface="Century Gothic" panose="020B0502020202020204" pitchFamily="34" charset="0"/>
              </a:rPr>
              <a:t>37)</a:t>
            </a:r>
            <a:endParaRPr lang="es-VE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201913"/>
              </p:ext>
            </p:extLst>
          </p:nvPr>
        </p:nvGraphicFramePr>
        <p:xfrm>
          <a:off x="5842420" y="240870"/>
          <a:ext cx="5471574" cy="322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20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906446"/>
              </p:ext>
            </p:extLst>
          </p:nvPr>
        </p:nvGraphicFramePr>
        <p:xfrm>
          <a:off x="6076241" y="1311670"/>
          <a:ext cx="5486400" cy="335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17 CuadroTexto"/>
          <p:cNvSpPr txBox="1"/>
          <p:nvPr/>
        </p:nvSpPr>
        <p:spPr>
          <a:xfrm>
            <a:off x="7130452" y="4409102"/>
            <a:ext cx="687910" cy="20701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97)</a:t>
            </a:r>
          </a:p>
        </p:txBody>
      </p:sp>
      <p:sp>
        <p:nvSpPr>
          <p:cNvPr id="26" name="17 CuadroTexto"/>
          <p:cNvSpPr txBox="1"/>
          <p:nvPr/>
        </p:nvSpPr>
        <p:spPr>
          <a:xfrm>
            <a:off x="7875157" y="4399161"/>
            <a:ext cx="699584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210)</a:t>
            </a:r>
          </a:p>
        </p:txBody>
      </p:sp>
      <p:sp>
        <p:nvSpPr>
          <p:cNvPr id="27" name="17 CuadroTexto"/>
          <p:cNvSpPr txBox="1"/>
          <p:nvPr/>
        </p:nvSpPr>
        <p:spPr>
          <a:xfrm>
            <a:off x="9169525" y="4406843"/>
            <a:ext cx="763372" cy="2280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37)</a:t>
            </a:r>
          </a:p>
        </p:txBody>
      </p:sp>
      <p:graphicFrame>
        <p:nvGraphicFramePr>
          <p:cNvPr id="23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553309"/>
              </p:ext>
            </p:extLst>
          </p:nvPr>
        </p:nvGraphicFramePr>
        <p:xfrm>
          <a:off x="453363" y="1268595"/>
          <a:ext cx="5486400" cy="33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1441609" y="4361525"/>
            <a:ext cx="687910" cy="20701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97)</a:t>
            </a:r>
          </a:p>
        </p:txBody>
      </p:sp>
      <p:sp>
        <p:nvSpPr>
          <p:cNvPr id="19" name="17 CuadroTexto"/>
          <p:cNvSpPr txBox="1"/>
          <p:nvPr/>
        </p:nvSpPr>
        <p:spPr>
          <a:xfrm>
            <a:off x="2186314" y="4351584"/>
            <a:ext cx="699584" cy="2269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210)</a:t>
            </a:r>
          </a:p>
        </p:txBody>
      </p:sp>
      <p:sp>
        <p:nvSpPr>
          <p:cNvPr id="20" name="17 CuadroTexto"/>
          <p:cNvSpPr txBox="1"/>
          <p:nvPr/>
        </p:nvSpPr>
        <p:spPr>
          <a:xfrm>
            <a:off x="3480682" y="4359266"/>
            <a:ext cx="763372" cy="2280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sz="1000" i="1" dirty="0">
                <a:latin typeface="Century Gothic" panose="020B0502020202020204" pitchFamily="34" charset="0"/>
              </a:rPr>
              <a:t>(n</a:t>
            </a:r>
            <a:r>
              <a:rPr lang="es-VE" sz="800" i="1" dirty="0">
                <a:latin typeface="Century Gothic" panose="020B0502020202020204" pitchFamily="34" charset="0"/>
              </a:rPr>
              <a:t>=</a:t>
            </a:r>
            <a:r>
              <a:rPr lang="es-VE" sz="1000" i="1" dirty="0">
                <a:latin typeface="Century Gothic" panose="020B0502020202020204" pitchFamily="34" charset="0"/>
              </a:rPr>
              <a:t> 37)</a:t>
            </a:r>
          </a:p>
        </p:txBody>
      </p:sp>
    </p:spTree>
    <p:extLst>
      <p:ext uri="{BB962C8B-B14F-4D97-AF65-F5344CB8AC3E}">
        <p14:creationId xmlns:p14="http://schemas.microsoft.com/office/powerpoint/2010/main" val="9271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277076"/>
              </p:ext>
            </p:extLst>
          </p:nvPr>
        </p:nvGraphicFramePr>
        <p:xfrm>
          <a:off x="379828" y="1111348"/>
          <a:ext cx="11437034" cy="433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1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Índice de la presentación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1.</a:t>
            </a:r>
            <a:r>
              <a:rPr lang="es-CO" sz="2000" dirty="0" smtClean="0">
                <a:latin typeface="Century Gothic" panose="020B0502020202020204" pitchFamily="34" charset="0"/>
              </a:rPr>
              <a:t> Descripción del estudio</a:t>
            </a:r>
          </a:p>
          <a:p>
            <a:pPr marL="0" indent="0">
              <a:buNone/>
            </a:pP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2.</a:t>
            </a:r>
            <a:r>
              <a:rPr lang="es-CO" sz="2000" b="1" dirty="0" smtClean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Estado del arte</a:t>
            </a:r>
            <a:endParaRPr lang="es-CO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 smtClean="0">
                <a:latin typeface="Century Gothic" panose="020B0502020202020204" pitchFamily="34" charset="0"/>
              </a:rPr>
              <a:t>    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2.1</a:t>
            </a:r>
            <a:r>
              <a:rPr lang="es-CO" sz="2000" b="1" dirty="0" smtClean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Algunos </a:t>
            </a:r>
            <a:r>
              <a:rPr lang="es-CO" sz="2000" dirty="0">
                <a:latin typeface="Century Gothic" panose="020B0502020202020204" pitchFamily="34" charset="0"/>
              </a:rPr>
              <a:t>estudios desde la oferta laboral (a partir </a:t>
            </a:r>
            <a:r>
              <a:rPr lang="es-CO" sz="2000" dirty="0" smtClean="0">
                <a:latin typeface="Century Gothic" panose="020B0502020202020204" pitchFamily="34" charset="0"/>
              </a:rPr>
              <a:t>de </a:t>
            </a:r>
            <a:r>
              <a:rPr lang="es-CO" sz="2000" dirty="0">
                <a:latin typeface="Century Gothic" panose="020B0502020202020204" pitchFamily="34" charset="0"/>
              </a:rPr>
              <a:t>la población </a:t>
            </a:r>
            <a:r>
              <a:rPr lang="es-CO" sz="2000" dirty="0" smtClean="0">
                <a:latin typeface="Century Gothic" panose="020B0502020202020204" pitchFamily="34" charset="0"/>
              </a:rPr>
              <a:t>ocupada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         en </a:t>
            </a:r>
            <a:r>
              <a:rPr lang="es-CO" sz="2000" dirty="0">
                <a:latin typeface="Century Gothic" panose="020B0502020202020204" pitchFamily="34" charset="0"/>
              </a:rPr>
              <a:t>los hogares)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   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2.2</a:t>
            </a:r>
            <a:r>
              <a:rPr lang="es-CO" sz="2000" dirty="0" smtClean="0">
                <a:latin typeface="Century Gothic" panose="020B0502020202020204" pitchFamily="34" charset="0"/>
              </a:rPr>
              <a:t> </a:t>
            </a:r>
            <a:r>
              <a:rPr lang="es-CO" sz="2000" dirty="0">
                <a:latin typeface="Century Gothic" panose="020B0502020202020204" pitchFamily="34" charset="0"/>
              </a:rPr>
              <a:t>Algunos estudios y estadísticas desde la demanda </a:t>
            </a:r>
            <a:r>
              <a:rPr lang="es-CO" sz="2000" dirty="0" smtClean="0">
                <a:latin typeface="Century Gothic" panose="020B0502020202020204" pitchFamily="34" charset="0"/>
              </a:rPr>
              <a:t> laboral </a:t>
            </a:r>
            <a:r>
              <a:rPr lang="es-CO" sz="2000" dirty="0">
                <a:latin typeface="Century Gothic" panose="020B0502020202020204" pitchFamily="34" charset="0"/>
              </a:rPr>
              <a:t>(las empresas)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3.</a:t>
            </a:r>
            <a:r>
              <a:rPr lang="es-CO" sz="2000" b="1" dirty="0" smtClean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Metodología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4.</a:t>
            </a:r>
            <a:r>
              <a:rPr lang="es-CO" sz="2000" b="1" dirty="0" smtClean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Algunos resultados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5.</a:t>
            </a:r>
            <a:r>
              <a:rPr lang="es-CO" sz="2000" b="1" dirty="0" smtClean="0">
                <a:latin typeface="Century Gothic" panose="020B0502020202020204" pitchFamily="34" charset="0"/>
              </a:rPr>
              <a:t> </a:t>
            </a:r>
            <a:r>
              <a:rPr lang="es-CO" sz="2000" dirty="0" smtClean="0">
                <a:latin typeface="Century Gothic" panose="020B0502020202020204" pitchFamily="34" charset="0"/>
              </a:rPr>
              <a:t>Conclusiones preliminares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 smtClean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544300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0566" y="1986454"/>
            <a:ext cx="11871434" cy="4206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Conclusiones </a:t>
            </a:r>
          </a:p>
          <a:p>
            <a:pPr marL="0" indent="0" algn="ctr">
              <a:buNone/>
            </a:pPr>
            <a:r>
              <a:rPr lang="es-CO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preliminares</a:t>
            </a:r>
            <a:endParaRPr lang="es-CO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3221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618" y="737755"/>
            <a:ext cx="10255827" cy="574493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000" dirty="0" smtClean="0">
                <a:latin typeface="Century Gothic" panose="020B0502020202020204" pitchFamily="34" charset="0"/>
              </a:rPr>
              <a:t>El estudio evidencia </a:t>
            </a:r>
            <a:r>
              <a:rPr lang="es-CO" sz="2000" dirty="0">
                <a:latin typeface="Century Gothic" panose="020B0502020202020204" pitchFamily="34" charset="0"/>
              </a:rPr>
              <a:t>acceso </a:t>
            </a:r>
            <a:r>
              <a:rPr lang="es-CO" sz="2000" dirty="0" smtClean="0">
                <a:latin typeface="Century Gothic" panose="020B0502020202020204" pitchFamily="34" charset="0"/>
              </a:rPr>
              <a:t>limitado de población afrodescendiente e indígena </a:t>
            </a:r>
            <a:r>
              <a:rPr lang="es-CO" sz="2000" dirty="0">
                <a:latin typeface="Century Gothic" panose="020B0502020202020204" pitchFamily="34" charset="0"/>
              </a:rPr>
              <a:t>al </a:t>
            </a:r>
            <a:r>
              <a:rPr lang="es-CO" sz="2000" dirty="0" smtClean="0">
                <a:latin typeface="Century Gothic" panose="020B0502020202020204" pitchFamily="34" charset="0"/>
              </a:rPr>
              <a:t>mercado laboral formal en las 98 empresas seleccionadas, siendo la población indígena la más excluida. Del total de trabajadores vinculados en las empresas, el 91,3% son   blancos/mestizos, el 7,9% negros/mulatos, y el 0,8% indígenas.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CO" sz="2000" dirty="0" smtClean="0">
                <a:latin typeface="Century Gothic" panose="020B0502020202020204" pitchFamily="34" charset="0"/>
              </a:rPr>
              <a:t>En el año 2012, solo el 16,6% de los nuevos trabajadores  vinculados a las empresas eran afros e indígenas.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2000" dirty="0" smtClean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CO" sz="2000" dirty="0" smtClean="0">
                <a:latin typeface="Century Gothic" panose="020B0502020202020204" pitchFamily="34" charset="0"/>
              </a:rPr>
              <a:t>La población afrodescendiente se concentra en cargos operativos no calificados, el 56,8% de las mujeres negras </a:t>
            </a:r>
            <a:r>
              <a:rPr lang="es-CO" sz="2000" dirty="0">
                <a:latin typeface="Century Gothic" panose="020B0502020202020204" pitchFamily="34" charset="0"/>
              </a:rPr>
              <a:t>y el 44,9% de los </a:t>
            </a:r>
            <a:r>
              <a:rPr lang="es-CO" sz="2000" dirty="0" smtClean="0">
                <a:latin typeface="Century Gothic" panose="020B0502020202020204" pitchFamily="34" charset="0"/>
              </a:rPr>
              <a:t>hombres negros se encuentran en estos cargos. En los cargos operativos calificados, la participación de hombres afros es de 40.8%, en contraste con las mujeres afros, apenas el 25,2% desempeñan estos cargos. En los niveles directivos y gerenciales la participación de la población afro es  muy reducida, menos del 3% de hombres y mujeres trabajan en estos niveles.</a:t>
            </a:r>
          </a:p>
        </p:txBody>
      </p:sp>
    </p:spTree>
    <p:extLst>
      <p:ext uri="{BB962C8B-B14F-4D97-AF65-F5344CB8AC3E}">
        <p14:creationId xmlns:p14="http://schemas.microsoft.com/office/powerpoint/2010/main" val="7245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1664" y="935182"/>
            <a:ext cx="10338954" cy="5479266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latin typeface="Century Gothic" panose="020B0502020202020204" pitchFamily="34" charset="0"/>
              </a:rPr>
              <a:t>La población indígena en general tiene una participación bastante reducida en las empresas. En el nivel operativo no calificado, el 56,8% de los hombres indígenas y el 38.3% de las mujeres </a:t>
            </a:r>
            <a:r>
              <a:rPr lang="es-CO" sz="2000" dirty="0" smtClean="0">
                <a:latin typeface="Century Gothic" panose="020B0502020202020204" pitchFamily="34" charset="0"/>
              </a:rPr>
              <a:t>indígenas </a:t>
            </a:r>
            <a:r>
              <a:rPr lang="es-CO" sz="2000" dirty="0">
                <a:latin typeface="Century Gothic" panose="020B0502020202020204" pitchFamily="34" charset="0"/>
              </a:rPr>
              <a:t>desempeñan cargos no calificados. En el nivel operativo calificado, menos del 17% de esta población está vinculada laboralmente. Pero sí comparamos la participación de indígenas en el nivel administrativo con la participación  de la  población </a:t>
            </a:r>
            <a:r>
              <a:rPr lang="es-CO" sz="2000" dirty="0" err="1">
                <a:latin typeface="Century Gothic" panose="020B0502020202020204" pitchFamily="34" charset="0"/>
              </a:rPr>
              <a:t>afrodescendiente</a:t>
            </a:r>
            <a:r>
              <a:rPr lang="es-CO" sz="2000" dirty="0">
                <a:latin typeface="Century Gothic" panose="020B0502020202020204" pitchFamily="34" charset="0"/>
              </a:rPr>
              <a:t>, encontramos un brecha importante: el 27,2% de hombres indígenas y el 42,6% de mujeres indígenas desempeñan cargos administrativos, en contraste con el 11,5% de hombres afros y el 15,6% de mujeres afros. Por otro lado, menos del 2% de los indígenas desempeñan cargos de dirección. </a:t>
            </a:r>
            <a:endParaRPr lang="es-CO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s-CO" sz="20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CO" sz="2000" dirty="0" smtClean="0">
                <a:latin typeface="Century Gothic" panose="020B0502020202020204" pitchFamily="34" charset="0"/>
              </a:rPr>
              <a:t>La </a:t>
            </a:r>
            <a:r>
              <a:rPr lang="es-CO" sz="2000" dirty="0">
                <a:latin typeface="Century Gothic" panose="020B0502020202020204" pitchFamily="34" charset="0"/>
              </a:rPr>
              <a:t>participación de las mujeres en las 98 empresas es mayor que la de los hombres (52,6% y 47,4% respectivamente). Las mujeres están concentradas en los cargos operativos calificados (60.8%), mientras que en los mayores niveles jerárquicos, su participación es menor que la de sus pares masculinos (mujeres en el nivel directivo 41.7% y en el nivel gerencial 45.6%). Las mujeres negras e indígenas son las menos favorecidas, ya que están concentradas en los cargos operativos no calificados (56,8% y 38,3% respectivamente</a:t>
            </a:r>
            <a:r>
              <a:rPr lang="es-CO" sz="2000" dirty="0" smtClean="0">
                <a:latin typeface="Century Gothic" panose="020B0502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869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44235"/>
            <a:ext cx="10515600" cy="5694219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latin typeface="Century Gothic" panose="020B0502020202020204" pitchFamily="34" charset="0"/>
              </a:rPr>
              <a:t>Percibimos comportamientos discriminadores por motivos de color de piel en la selección del personal: el 12,6% de blancos/mestizos y el 10,8% de negros/ mulatos/ indígenas expresan que el color de piel fue un criterio importante en el momento de la contratación</a:t>
            </a:r>
            <a:r>
              <a:rPr lang="es-CO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CO" sz="2000" dirty="0">
              <a:latin typeface="Century Gothic" panose="020B0502020202020204" pitchFamily="34" charset="0"/>
            </a:endParaRPr>
          </a:p>
          <a:p>
            <a:pPr algn="just"/>
            <a:r>
              <a:rPr lang="es-CO" sz="2000" dirty="0" smtClean="0">
                <a:latin typeface="Century Gothic" panose="020B0502020202020204" pitchFamily="34" charset="0"/>
              </a:rPr>
              <a:t>Encontramos </a:t>
            </a:r>
            <a:r>
              <a:rPr lang="es-VE" sz="2000" dirty="0">
                <a:latin typeface="Century Gothic" panose="020B0502020202020204" pitchFamily="34" charset="0"/>
              </a:rPr>
              <a:t>situaciones de discriminación en el interior de las empresas, por diversos motivos: el color de piel es el tercer motivo de discriminación que los trabajadores manifiestan(</a:t>
            </a:r>
            <a:r>
              <a:rPr lang="es-CO" sz="2000" dirty="0">
                <a:latin typeface="Century Gothic" panose="020B0502020202020204" pitchFamily="34" charset="0"/>
              </a:rPr>
              <a:t>18%), después de presentación personal (45,9%) y condición económica (23,7</a:t>
            </a:r>
            <a:r>
              <a:rPr lang="es-CO" sz="2000" dirty="0" smtClean="0">
                <a:latin typeface="Century Gothic" panose="020B0502020202020204" pitchFamily="34" charset="0"/>
              </a:rPr>
              <a:t>%).</a:t>
            </a:r>
          </a:p>
          <a:p>
            <a:pPr marL="0" indent="0" algn="just">
              <a:buNone/>
            </a:pPr>
            <a:r>
              <a:rPr lang="es-VE" sz="2000" dirty="0" smtClean="0">
                <a:latin typeface="Century Gothic" panose="020B0502020202020204" pitchFamily="34" charset="0"/>
              </a:rPr>
              <a:t> </a:t>
            </a:r>
            <a:endParaRPr lang="es-VE" sz="2000" dirty="0">
              <a:latin typeface="Century Gothic" panose="020B0502020202020204" pitchFamily="34" charset="0"/>
            </a:endParaRPr>
          </a:p>
          <a:p>
            <a:pPr algn="just"/>
            <a:r>
              <a:rPr lang="es-CO" sz="2000" dirty="0">
                <a:latin typeface="Century Gothic" panose="020B0502020202020204" pitchFamily="34" charset="0"/>
              </a:rPr>
              <a:t>Los trabajadores negros, mulatos e indígenas son quienes más expresan que el color de piel es importante para desempeñar cargos directivos (20,0% frente al 11,5% de blancos y 10,7% de mestizos). En el caso de los cargos gerenciales, el 9,4% de blancos, el 9,3% de mestizos y el 11,8% de indígenas, negros y mulatos dicen que el color de piel es importante. Lo anterior puede apreciarse, al observar la poca participación de la población afro e indígena en dichos cargos; igualmente no se descarta el nivel educativo, la experiencia laboral y el capital social como criterios importantes para desempeñar cargos de dirección.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1271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/>
          </a:bodyPr>
          <a:lstStyle/>
          <a:p>
            <a:pPr algn="just"/>
            <a:r>
              <a:rPr lang="es-CO" sz="2000" dirty="0" smtClean="0">
                <a:latin typeface="Century Gothic" panose="020B0502020202020204" pitchFamily="34" charset="0"/>
              </a:rPr>
              <a:t>Más </a:t>
            </a:r>
            <a:r>
              <a:rPr lang="es-CO" sz="2000" dirty="0">
                <a:latin typeface="Century Gothic" panose="020B0502020202020204" pitchFamily="34" charset="0"/>
              </a:rPr>
              <a:t>de la mitad de los trabajadores que participaron en el estudio, identifican que los </a:t>
            </a:r>
            <a:r>
              <a:rPr lang="es-CO" sz="2000" dirty="0" err="1">
                <a:latin typeface="Century Gothic" panose="020B0502020202020204" pitchFamily="34" charset="0"/>
              </a:rPr>
              <a:t>afrodescendientes</a:t>
            </a:r>
            <a:r>
              <a:rPr lang="es-CO" sz="2000" dirty="0">
                <a:latin typeface="Century Gothic" panose="020B0502020202020204" pitchFamily="34" charset="0"/>
              </a:rPr>
              <a:t> y los indígenas son poblaciones que históricamente han sido marginadas y excluidas, no tienen las mismas oportunidades sociales, económicas y de educación que el resto de la población, y no están conformes con el trato que reciben en el país. </a:t>
            </a:r>
            <a:endParaRPr lang="es-CO" sz="2000" dirty="0" smtClean="0">
              <a:latin typeface="Century Gothic" panose="020B0502020202020204" pitchFamily="34" charset="0"/>
            </a:endParaRPr>
          </a:p>
          <a:p>
            <a:pPr algn="just"/>
            <a:endParaRPr lang="es-CO" sz="2000" dirty="0">
              <a:latin typeface="Century Gothic" panose="020B0502020202020204" pitchFamily="34" charset="0"/>
            </a:endParaRPr>
          </a:p>
          <a:p>
            <a:pPr algn="just"/>
            <a:r>
              <a:rPr lang="es-CO" sz="2000" dirty="0">
                <a:latin typeface="Century Gothic" panose="020B0502020202020204" pitchFamily="34" charset="0"/>
              </a:rPr>
              <a:t>Los trabajadores en general, perciben mayores diferencias culturales, económicas y de oportunidades laborales entre ellos y la población indígena, que con la población </a:t>
            </a:r>
            <a:r>
              <a:rPr lang="es-CO" sz="2000" dirty="0" err="1">
                <a:latin typeface="Century Gothic" panose="020B0502020202020204" pitchFamily="34" charset="0"/>
              </a:rPr>
              <a:t>afrodescendiente</a:t>
            </a:r>
            <a:r>
              <a:rPr lang="es-CO" sz="2000" dirty="0">
                <a:latin typeface="Century Gothic" panose="020B0502020202020204" pitchFamily="34" charset="0"/>
              </a:rPr>
              <a:t>. 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25158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869" y="814470"/>
            <a:ext cx="10566400" cy="53245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Descripción del estudio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CO" sz="1400" dirty="0" smtClean="0">
                <a:latin typeface="Century Gothic" panose="020B0502020202020204" pitchFamily="34" charset="0"/>
              </a:rPr>
              <a:t>El </a:t>
            </a:r>
            <a:r>
              <a:rPr lang="es-CO" sz="1400" i="1" dirty="0">
                <a:latin typeface="Century Gothic" panose="020B0502020202020204" pitchFamily="34" charset="0"/>
              </a:rPr>
              <a:t>Estudio sobre Inclusión de </a:t>
            </a:r>
            <a:r>
              <a:rPr lang="es-CO" sz="1400" i="1" dirty="0" smtClean="0">
                <a:latin typeface="Century Gothic" panose="020B0502020202020204" pitchFamily="34" charset="0"/>
              </a:rPr>
              <a:t>la Población </a:t>
            </a:r>
            <a:r>
              <a:rPr lang="es-CO" sz="1400" i="1" dirty="0">
                <a:latin typeface="Century Gothic" panose="020B0502020202020204" pitchFamily="34" charset="0"/>
              </a:rPr>
              <a:t>Afrodescendiente e Indígena en el Mercado Laboral Formal </a:t>
            </a:r>
            <a:r>
              <a:rPr lang="es-CO" sz="1400" dirty="0" smtClean="0">
                <a:latin typeface="Century Gothic" panose="020B0502020202020204" pitchFamily="34" charset="0"/>
              </a:rPr>
              <a:t>indagó acerca de la </a:t>
            </a:r>
            <a:r>
              <a:rPr lang="es-CO" sz="1400" dirty="0">
                <a:latin typeface="Century Gothic" panose="020B0502020202020204" pitchFamily="34" charset="0"/>
              </a:rPr>
              <a:t>inclusión </a:t>
            </a:r>
            <a:r>
              <a:rPr lang="es-CO" sz="1400" dirty="0" smtClean="0">
                <a:latin typeface="Century Gothic" panose="020B0502020202020204" pitchFamily="34" charset="0"/>
              </a:rPr>
              <a:t>y participación de grupos étnico-raciales en empresas privadas de varias ciudades del país.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CO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Objetivos: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s-CO" sz="1400" dirty="0" smtClean="0">
                <a:latin typeface="Century Gothic" panose="020B0502020202020204" pitchFamily="34" charset="0"/>
              </a:rPr>
              <a:t>Identificar </a:t>
            </a:r>
            <a:r>
              <a:rPr lang="es-CO" sz="1400" dirty="0">
                <a:latin typeface="Century Gothic" panose="020B0502020202020204" pitchFamily="34" charset="0"/>
              </a:rPr>
              <a:t>la participación de la población </a:t>
            </a:r>
            <a:r>
              <a:rPr lang="es-CO" sz="1400" dirty="0" smtClean="0">
                <a:latin typeface="Century Gothic" panose="020B0502020202020204" pitchFamily="34" charset="0"/>
              </a:rPr>
              <a:t>afrodescendiente </a:t>
            </a:r>
            <a:r>
              <a:rPr lang="es-CO" sz="1400" dirty="0">
                <a:latin typeface="Century Gothic" panose="020B0502020202020204" pitchFamily="34" charset="0"/>
              </a:rPr>
              <a:t>e indígena en la estructura empresarial. </a:t>
            </a:r>
            <a:endParaRPr lang="es-CO" sz="1400" dirty="0" smtClean="0">
              <a:latin typeface="Century Gothic" panose="020B0502020202020204" pitchFamily="34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s-CO" sz="1400" dirty="0">
                <a:latin typeface="Century Gothic" panose="020B0502020202020204" pitchFamily="34" charset="0"/>
              </a:rPr>
              <a:t>Identificar posibles barreras de acceso para esta población en los procesos de contratación y vinculación</a:t>
            </a:r>
            <a:r>
              <a:rPr lang="es-CO" sz="1400" dirty="0" smtClean="0">
                <a:latin typeface="Century Gothic" panose="020B0502020202020204" pitchFamily="34" charset="0"/>
              </a:rPr>
              <a:t>.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s-CO" sz="1400" dirty="0" smtClean="0">
                <a:latin typeface="Century Gothic" panose="020B0502020202020204" pitchFamily="34" charset="0"/>
              </a:rPr>
              <a:t>Analizar la percepción del </a:t>
            </a:r>
            <a:r>
              <a:rPr lang="es-CO" sz="1400" dirty="0">
                <a:latin typeface="Century Gothic" panose="020B0502020202020204" pitchFamily="34" charset="0"/>
              </a:rPr>
              <a:t>compromiso de </a:t>
            </a:r>
            <a:r>
              <a:rPr lang="es-CO" sz="1400" dirty="0" smtClean="0">
                <a:latin typeface="Century Gothic" panose="020B0502020202020204" pitchFamily="34" charset="0"/>
              </a:rPr>
              <a:t>las empresas acerca de la </a:t>
            </a:r>
            <a:r>
              <a:rPr lang="es-CO" sz="1400" dirty="0">
                <a:latin typeface="Century Gothic" panose="020B0502020202020204" pitchFamily="34" charset="0"/>
              </a:rPr>
              <a:t>inclusión de grupos </a:t>
            </a:r>
            <a:r>
              <a:rPr lang="es-CO" sz="1400" dirty="0" smtClean="0">
                <a:latin typeface="Century Gothic" panose="020B0502020202020204" pitchFamily="34" charset="0"/>
              </a:rPr>
              <a:t>étnico-raciales en </a:t>
            </a:r>
            <a:r>
              <a:rPr lang="es-CO" sz="1400" dirty="0">
                <a:latin typeface="Century Gothic" panose="020B0502020202020204" pitchFamily="34" charset="0"/>
              </a:rPr>
              <a:t>los diferentes </a:t>
            </a:r>
            <a:r>
              <a:rPr lang="es-CO" sz="1400" dirty="0" smtClean="0">
                <a:latin typeface="Century Gothic" panose="020B0502020202020204" pitchFamily="34" charset="0"/>
              </a:rPr>
              <a:t>niveles jerárquicos de las firmas.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s-CO" sz="1400" dirty="0" smtClean="0">
                <a:latin typeface="Century Gothic" panose="020B0502020202020204" pitchFamily="34" charset="0"/>
              </a:rPr>
              <a:t>Identificar la percepción de los trabajadores y empleadores sobre la discriminación por motivos étnico-raciales, de género, entre otros, en el interior de las empresas.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755869" y="3144345"/>
            <a:ext cx="188742" cy="1767838"/>
            <a:chOff x="878058" y="2743618"/>
            <a:chExt cx="188742" cy="1767838"/>
          </a:xfrm>
        </p:grpSpPr>
        <p:sp>
          <p:nvSpPr>
            <p:cNvPr id="35" name="Elipse 34"/>
            <p:cNvSpPr/>
            <p:nvPr/>
          </p:nvSpPr>
          <p:spPr>
            <a:xfrm>
              <a:off x="878058" y="2743618"/>
              <a:ext cx="188742" cy="1125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Elipse 35"/>
            <p:cNvSpPr/>
            <p:nvPr/>
          </p:nvSpPr>
          <p:spPr>
            <a:xfrm>
              <a:off x="878058" y="3179716"/>
              <a:ext cx="188742" cy="1125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Elipse 36"/>
            <p:cNvSpPr/>
            <p:nvPr/>
          </p:nvSpPr>
          <p:spPr>
            <a:xfrm>
              <a:off x="878058" y="3632226"/>
              <a:ext cx="188742" cy="1125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Elipse 37"/>
            <p:cNvSpPr/>
            <p:nvPr/>
          </p:nvSpPr>
          <p:spPr>
            <a:xfrm>
              <a:off x="878058" y="4398915"/>
              <a:ext cx="188742" cy="1125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297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30621"/>
            <a:ext cx="10515600" cy="55463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CO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s-CO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Estado </a:t>
            </a:r>
            <a:r>
              <a:rPr lang="es-CO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 arte</a:t>
            </a:r>
            <a:endParaRPr lang="es-CO" sz="4800" b="1" dirty="0"/>
          </a:p>
        </p:txBody>
      </p:sp>
    </p:spTree>
    <p:extLst>
      <p:ext uri="{BB962C8B-B14F-4D97-AF65-F5344CB8AC3E}">
        <p14:creationId xmlns:p14="http://schemas.microsoft.com/office/powerpoint/2010/main" val="41201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2137" y="355548"/>
            <a:ext cx="11100626" cy="63864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Estado del arte</a:t>
            </a:r>
          </a:p>
          <a:p>
            <a:pPr marL="0" indent="0" algn="just">
              <a:buNone/>
            </a:pPr>
            <a:r>
              <a:rPr lang="es-CO" sz="1450" dirty="0" smtClean="0">
                <a:latin typeface="Century Gothic" panose="020B0502020202020204" pitchFamily="34" charset="0"/>
              </a:rPr>
              <a:t>Los “audit studies” (Pager, 2007) han tenido una larga tradición en Europa y Estados </a:t>
            </a:r>
            <a:r>
              <a:rPr lang="es-CO" sz="1450" dirty="0">
                <a:latin typeface="Century Gothic" panose="020B0502020202020204" pitchFamily="34" charset="0"/>
              </a:rPr>
              <a:t>Unidos</a:t>
            </a:r>
            <a:r>
              <a:rPr lang="es-CO" sz="1450" dirty="0" smtClean="0">
                <a:latin typeface="Century Gothic" panose="020B0502020202020204" pitchFamily="34" charset="0"/>
              </a:rPr>
              <a:t>, pero América </a:t>
            </a:r>
            <a:r>
              <a:rPr lang="es-CO" sz="1450" dirty="0">
                <a:latin typeface="Century Gothic" panose="020B0502020202020204" pitchFamily="34" charset="0"/>
              </a:rPr>
              <a:t>Latina </a:t>
            </a:r>
            <a:r>
              <a:rPr lang="es-CO" sz="1450" dirty="0" smtClean="0">
                <a:latin typeface="Century Gothic" panose="020B0502020202020204" pitchFamily="34" charset="0"/>
              </a:rPr>
              <a:t>apenas en la última década se han realizado estudios similares que permiten dilucidar un panorama general de los comportamientos discriminatorios por cuestiones de género, características étnico-raciales, etc., que han afectado negativamente a postulantes a un empleo o trabajadores en el interior de las empresas del sector formal. Ejemplo de estos estudios son los de Ñ</a:t>
            </a:r>
            <a:r>
              <a:rPr lang="es-CO" sz="1450" dirty="0" smtClean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opo </a:t>
            </a:r>
            <a:r>
              <a:rPr lang="es-CO" sz="1450" dirty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et al</a:t>
            </a:r>
            <a:r>
              <a:rPr lang="es-CO" sz="1450" dirty="0" smtClean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. (</a:t>
            </a:r>
            <a:r>
              <a:rPr lang="es-CO" sz="1450" dirty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2004) y Galarza y </a:t>
            </a:r>
            <a:r>
              <a:rPr lang="es-CO" sz="1450" dirty="0" err="1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Yamada</a:t>
            </a:r>
            <a:r>
              <a:rPr lang="es-CO" sz="1450" dirty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 (</a:t>
            </a:r>
            <a:r>
              <a:rPr lang="es-CO" sz="1450" dirty="0" smtClean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2012) para el Perú, y </a:t>
            </a:r>
            <a:r>
              <a:rPr lang="es-CO" sz="1450" dirty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Rodríguez et. al. (</a:t>
            </a:r>
            <a:r>
              <a:rPr lang="es-CO" sz="1450" dirty="0" smtClean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2013)</a:t>
            </a:r>
            <a:r>
              <a:rPr lang="es-CO" sz="1450" dirty="0">
                <a:latin typeface="Century Gothic" panose="020B0502020202020204" pitchFamily="34" charset="0"/>
              </a:rPr>
              <a:t> </a:t>
            </a:r>
            <a:r>
              <a:rPr lang="es-CO" sz="1450" dirty="0" smtClean="0">
                <a:latin typeface="Century Gothic" panose="020B0502020202020204" pitchFamily="34" charset="0"/>
              </a:rPr>
              <a:t>para </a:t>
            </a:r>
            <a:r>
              <a:rPr lang="es-CO" sz="1450" dirty="0" smtClean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Colombia</a:t>
            </a:r>
            <a:r>
              <a:rPr lang="es-CO" sz="1450" dirty="0">
                <a:uFill>
                  <a:solidFill>
                    <a:srgbClr val="FFFF00"/>
                  </a:solidFill>
                </a:uFill>
                <a:latin typeface="Century Gothic" panose="020B0502020202020204" pitchFamily="34" charset="0"/>
              </a:rPr>
              <a:t>.</a:t>
            </a:r>
            <a:endParaRPr lang="es-CO" sz="145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CO" sz="1450" dirty="0" smtClean="0">
                <a:latin typeface="Century Gothic" panose="020B0502020202020204" pitchFamily="34" charset="0"/>
              </a:rPr>
              <a:t>En la región también se desarrollan dos encuestas periódicas dirigidas a empresas que permiten indagar por la participación e inclusión de diferentes grupos étnico-raciales en el mercado laboral: </a:t>
            </a:r>
          </a:p>
          <a:p>
            <a:pPr algn="just">
              <a:buFontTx/>
              <a:buChar char="-"/>
            </a:pPr>
            <a:r>
              <a:rPr lang="es-CO" sz="1450" i="1" dirty="0" smtClean="0">
                <a:latin typeface="Century Gothic" panose="020B0502020202020204" pitchFamily="34" charset="0"/>
              </a:rPr>
              <a:t>El </a:t>
            </a:r>
            <a:r>
              <a:rPr lang="es-CO" sz="1450" i="1" dirty="0">
                <a:latin typeface="Century Gothic" panose="020B0502020202020204" pitchFamily="34" charset="0"/>
              </a:rPr>
              <a:t>Registro Anual de Informaciones Sociales (</a:t>
            </a:r>
            <a:r>
              <a:rPr lang="es-CO" sz="1450" i="1" dirty="0" err="1">
                <a:latin typeface="Century Gothic" panose="020B0502020202020204" pitchFamily="34" charset="0"/>
              </a:rPr>
              <a:t>Relação</a:t>
            </a:r>
            <a:r>
              <a:rPr lang="es-CO" sz="1450" i="1" dirty="0">
                <a:latin typeface="Century Gothic" panose="020B0502020202020204" pitchFamily="34" charset="0"/>
              </a:rPr>
              <a:t> Anual de </a:t>
            </a:r>
            <a:r>
              <a:rPr lang="es-CO" sz="1450" i="1" dirty="0" err="1">
                <a:latin typeface="Century Gothic" panose="020B0502020202020204" pitchFamily="34" charset="0"/>
              </a:rPr>
              <a:t>Informações</a:t>
            </a:r>
            <a:r>
              <a:rPr lang="es-CO" sz="1450" i="1" dirty="0">
                <a:latin typeface="Century Gothic" panose="020B0502020202020204" pitchFamily="34" charset="0"/>
              </a:rPr>
              <a:t> </a:t>
            </a:r>
            <a:r>
              <a:rPr lang="es-CO" sz="1450" i="1" dirty="0" err="1">
                <a:latin typeface="Century Gothic" panose="020B0502020202020204" pitchFamily="34" charset="0"/>
              </a:rPr>
              <a:t>Sociais</a:t>
            </a:r>
            <a:r>
              <a:rPr lang="es-CO" sz="1450" i="1" dirty="0">
                <a:latin typeface="Century Gothic" panose="020B0502020202020204" pitchFamily="34" charset="0"/>
              </a:rPr>
              <a:t> - RAIS), </a:t>
            </a:r>
            <a:r>
              <a:rPr lang="es-CO" sz="1450" dirty="0">
                <a:latin typeface="Century Gothic" panose="020B0502020202020204" pitchFamily="34" charset="0"/>
              </a:rPr>
              <a:t>implementado por el Programa de Difusión de Estadísticas Laborales (PDET), del Ministerio de Trabajo y Empleo de Brasil. RAIS es </a:t>
            </a:r>
            <a:r>
              <a:rPr lang="es-CO" sz="1450" dirty="0" smtClean="0">
                <a:latin typeface="Century Gothic" panose="020B0502020202020204" pitchFamily="34" charset="0"/>
              </a:rPr>
              <a:t>una fuente </a:t>
            </a:r>
            <a:r>
              <a:rPr lang="es-CO" sz="1450" dirty="0">
                <a:latin typeface="Century Gothic" panose="020B0502020202020204" pitchFamily="34" charset="0"/>
              </a:rPr>
              <a:t>líder de recolección de información del mercado laboral formal pionera en América </a:t>
            </a:r>
            <a:r>
              <a:rPr lang="es-CO" sz="1450" dirty="0" smtClean="0">
                <a:latin typeface="Century Gothic" panose="020B0502020202020204" pitchFamily="34" charset="0"/>
              </a:rPr>
              <a:t>Latina</a:t>
            </a:r>
            <a:r>
              <a:rPr lang="es-CO" sz="1450" dirty="0">
                <a:latin typeface="Century Gothic" panose="020B0502020202020204" pitchFamily="34" charset="0"/>
              </a:rPr>
              <a:t>, recoge información socioeconómica </a:t>
            </a:r>
            <a:r>
              <a:rPr lang="es-CO" sz="1450" dirty="0" smtClean="0">
                <a:latin typeface="Century Gothic" panose="020B0502020202020204" pitchFamily="34" charset="0"/>
              </a:rPr>
              <a:t>-incluyendo </a:t>
            </a:r>
            <a:r>
              <a:rPr lang="es-CO" sz="1450" dirty="0">
                <a:latin typeface="Century Gothic" panose="020B0502020202020204" pitchFamily="34" charset="0"/>
              </a:rPr>
              <a:t>el componente étnico </a:t>
            </a:r>
            <a:r>
              <a:rPr lang="es-CO" sz="1450" dirty="0" smtClean="0">
                <a:latin typeface="Century Gothic" panose="020B0502020202020204" pitchFamily="34" charset="0"/>
              </a:rPr>
              <a:t>racial- de </a:t>
            </a:r>
            <a:r>
              <a:rPr lang="es-CO" sz="1450" dirty="0">
                <a:latin typeface="Century Gothic" panose="020B0502020202020204" pitchFamily="34" charset="0"/>
              </a:rPr>
              <a:t>las </a:t>
            </a:r>
            <a:r>
              <a:rPr lang="es-CO" sz="1450" dirty="0" smtClean="0">
                <a:latin typeface="Century Gothic" panose="020B0502020202020204" pitchFamily="34" charset="0"/>
              </a:rPr>
              <a:t>empresas y </a:t>
            </a:r>
            <a:r>
              <a:rPr lang="es-CO" sz="1450" dirty="0">
                <a:latin typeface="Century Gothic" panose="020B0502020202020204" pitchFamily="34" charset="0"/>
              </a:rPr>
              <a:t>otros empleadores desde </a:t>
            </a:r>
            <a:r>
              <a:rPr lang="es-CO" sz="1450" dirty="0" smtClean="0">
                <a:latin typeface="Century Gothic" panose="020B0502020202020204" pitchFamily="34" charset="0"/>
              </a:rPr>
              <a:t>1975</a:t>
            </a:r>
            <a:r>
              <a:rPr lang="es-CO" sz="1450" dirty="0">
                <a:latin typeface="Century Gothic" panose="020B0502020202020204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s-CO" sz="1450" i="1" dirty="0" smtClean="0">
                <a:latin typeface="Century Gothic" panose="020B0502020202020204" pitchFamily="34" charset="0"/>
              </a:rPr>
              <a:t>La encuesta empresarial </a:t>
            </a:r>
            <a:r>
              <a:rPr lang="es-CO" sz="1450" dirty="0">
                <a:latin typeface="Century Gothic" panose="020B0502020202020204" pitchFamily="34" charset="0"/>
              </a:rPr>
              <a:t>en </a:t>
            </a:r>
            <a:r>
              <a:rPr lang="es-CO" sz="1450" dirty="0" smtClean="0">
                <a:latin typeface="Century Gothic" panose="020B0502020202020204" pitchFamily="34" charset="0"/>
              </a:rPr>
              <a:t>Guatemala en sus números </a:t>
            </a:r>
            <a:r>
              <a:rPr lang="es-CO" sz="1450" i="1" dirty="0" smtClean="0">
                <a:latin typeface="Century Gothic" panose="020B0502020202020204" pitchFamily="34" charset="0"/>
              </a:rPr>
              <a:t>51 y 55, </a:t>
            </a:r>
            <a:r>
              <a:rPr lang="es-CO" sz="1450" dirty="0" smtClean="0">
                <a:latin typeface="Century Gothic" panose="020B0502020202020204" pitchFamily="34" charset="0"/>
              </a:rPr>
              <a:t>incluye tres preguntas(*) de percepción de discriminación racial al interior de empresas ubicadas en el área metropolitana de Guatemala. </a:t>
            </a:r>
          </a:p>
          <a:p>
            <a:pPr marL="0" indent="0" algn="just">
              <a:buNone/>
            </a:pPr>
            <a:r>
              <a:rPr lang="es-CO" sz="1450" dirty="0" smtClean="0">
                <a:latin typeface="Century Gothic" panose="020B0502020202020204" pitchFamily="34" charset="0"/>
              </a:rPr>
              <a:t>En el caso de Colombia existen importantes estudios enfocados desde la oferta laboral, que analizan el efecto de la raza, etnicidad y  género en el mercado laboral colombiano, en especial los de Viáfara (2006), Viáfara y Urrea (2006), Urrea y Viáfara (2007), Viáfara (2008), Urrea y Rodríguez (2011) y González-Rivas (2012), para citar los más destacados, pero los estudios sobre inclusión laboral de los afrodescendientes e indígenas en el interior de las empresas han sido poco trabajados, con excepción del estudio de Bermúdez (2008) y los trabajos recientes de Urrea y Rodríguez (2012) y sobre todo el de Giraldo (2014), sobre el empleo de mujeres afrodescendientes en las empresas maquiladoras del norte del Cauca, y por supuesto el estudio de PERLA sobre cuatro países de América Latina (</a:t>
            </a:r>
            <a:r>
              <a:rPr lang="es-CO" sz="1450" dirty="0" err="1" smtClean="0">
                <a:latin typeface="Century Gothic" panose="020B0502020202020204" pitchFamily="34" charset="0"/>
              </a:rPr>
              <a:t>Telles</a:t>
            </a:r>
            <a:r>
              <a:rPr lang="es-CO" sz="1450" dirty="0" smtClean="0">
                <a:latin typeface="Century Gothic" panose="020B0502020202020204" pitchFamily="34" charset="0"/>
              </a:rPr>
              <a:t> et al., 2014).</a:t>
            </a:r>
          </a:p>
          <a:p>
            <a:pPr marL="0" indent="0" algn="just">
              <a:buNone/>
            </a:pPr>
            <a:endParaRPr lang="es-CO" sz="145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CO" sz="1200" dirty="0" smtClean="0">
                <a:latin typeface="Century Gothic" panose="020B0502020202020204" pitchFamily="34" charset="0"/>
              </a:rPr>
              <a:t> (*) Primera pregunta, cantidad </a:t>
            </a:r>
            <a:r>
              <a:rPr lang="es-CO" sz="1200" dirty="0">
                <a:latin typeface="Century Gothic" panose="020B0502020202020204" pitchFamily="34" charset="0"/>
              </a:rPr>
              <a:t>de trabajadores en la empresas por </a:t>
            </a:r>
            <a:r>
              <a:rPr lang="es-CO" sz="1200" dirty="0" smtClean="0">
                <a:latin typeface="Century Gothic" panose="020B0502020202020204" pitchFamily="34" charset="0"/>
              </a:rPr>
              <a:t>pertenencia étnica y cultural, las </a:t>
            </a:r>
            <a:r>
              <a:rPr lang="es-CO" sz="1200" dirty="0">
                <a:latin typeface="Century Gothic" panose="020B0502020202020204" pitchFamily="34" charset="0"/>
              </a:rPr>
              <a:t>categorías utilizadas son «indígenas» y «ladinos</a:t>
            </a:r>
            <a:r>
              <a:rPr lang="es-CO" sz="1200" dirty="0" smtClean="0">
                <a:latin typeface="Century Gothic" panose="020B0502020202020204" pitchFamily="34" charset="0"/>
              </a:rPr>
              <a:t>». Segunda pregunta, salarios </a:t>
            </a:r>
            <a:r>
              <a:rPr lang="es-CO" sz="1200" dirty="0">
                <a:latin typeface="Century Gothic" panose="020B0502020202020204" pitchFamily="34" charset="0"/>
              </a:rPr>
              <a:t>según </a:t>
            </a:r>
            <a:r>
              <a:rPr lang="es-CO" sz="1200" dirty="0" smtClean="0">
                <a:latin typeface="Century Gothic" panose="020B0502020202020204" pitchFamily="34" charset="0"/>
              </a:rPr>
              <a:t>pertenencia étnica y cultural. Y tercera pregunta, importancia de la pertenencia étnica en </a:t>
            </a:r>
            <a:r>
              <a:rPr lang="es-CO" sz="1200" dirty="0">
                <a:latin typeface="Century Gothic" panose="020B0502020202020204" pitchFamily="34" charset="0"/>
              </a:rPr>
              <a:t>la selección de </a:t>
            </a:r>
            <a:r>
              <a:rPr lang="es-CO" sz="1200" dirty="0" smtClean="0">
                <a:latin typeface="Century Gothic" panose="020B0502020202020204" pitchFamily="34" charset="0"/>
              </a:rPr>
              <a:t>personal.</a:t>
            </a:r>
            <a:endParaRPr lang="es-CO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9155" y="568086"/>
            <a:ext cx="10844645" cy="567746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Algunos </a:t>
            </a:r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estudios </a:t>
            </a:r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desde la oferta laboral (a partir de la población ocupada en los hogares)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ARCILA, M. </a:t>
            </a:r>
            <a:r>
              <a:rPr lang="es-CO" sz="2900" dirty="0">
                <a:latin typeface="Century Gothic" panose="020B0502020202020204" pitchFamily="34" charset="0"/>
              </a:rPr>
              <a:t>2013. </a:t>
            </a:r>
            <a:r>
              <a:rPr lang="es-CO" sz="2900" dirty="0" smtClean="0">
                <a:latin typeface="Century Gothic" panose="020B0502020202020204" pitchFamily="34" charset="0"/>
              </a:rPr>
              <a:t>“Brechas </a:t>
            </a:r>
            <a:r>
              <a:rPr lang="es-CO" sz="2900" dirty="0">
                <a:latin typeface="Century Gothic" panose="020B0502020202020204" pitchFamily="34" charset="0"/>
              </a:rPr>
              <a:t>salariales por raza en Cali”. Trabajo de Grado </a:t>
            </a:r>
            <a:r>
              <a:rPr lang="es-CO" sz="2900" dirty="0" smtClean="0">
                <a:latin typeface="Century Gothic" panose="020B0502020202020204" pitchFamily="34" charset="0"/>
              </a:rPr>
              <a:t>maestría en Economía</a:t>
            </a:r>
            <a:r>
              <a:rPr lang="es-MX" sz="2900" dirty="0">
                <a:latin typeface="Century Gothic" panose="020B0502020202020204" pitchFamily="34" charset="0"/>
              </a:rPr>
              <a:t>, Universidad </a:t>
            </a:r>
            <a:r>
              <a:rPr lang="es-MX" sz="2900" dirty="0" smtClean="0">
                <a:latin typeface="Century Gothic" panose="020B0502020202020204" pitchFamily="34" charset="0"/>
              </a:rPr>
              <a:t>ICESI, </a:t>
            </a:r>
            <a:r>
              <a:rPr lang="es-MX" sz="2900" dirty="0">
                <a:latin typeface="Century Gothic" panose="020B0502020202020204" pitchFamily="34" charset="0"/>
              </a:rPr>
              <a:t>Cali. </a:t>
            </a:r>
            <a:endParaRPr lang="es-CO" sz="29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GONZÁLEZ-RIVAS</a:t>
            </a:r>
            <a:r>
              <a:rPr lang="es-CO" sz="2900" dirty="0">
                <a:latin typeface="Century Gothic" panose="020B0502020202020204" pitchFamily="34" charset="0"/>
              </a:rPr>
              <a:t>, N. 2012. “Discriminación salarial: un análisis entre mujeres afrocolombianas y no afrocolombianas en el área metropolitana de Cali”. Revista Latinoamericana de Ciencias Sociales, Niñez y Juventud, 10 (1), pp. 563-578</a:t>
            </a:r>
            <a:r>
              <a:rPr lang="es-CO" sz="29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MORA, J.J.; Ulloa, M. P. 2011. “El efecto de la educación sobre la calidad del empleo en Colombia”. En </a:t>
            </a:r>
            <a:r>
              <a:rPr lang="es-CO" sz="2900" i="1" dirty="0" smtClean="0">
                <a:latin typeface="Century Gothic" panose="020B0502020202020204" pitchFamily="34" charset="0"/>
              </a:rPr>
              <a:t>Borradores de Economía </a:t>
            </a:r>
            <a:r>
              <a:rPr lang="es-CO" sz="2900" i="1" dirty="0">
                <a:latin typeface="Century Gothic" panose="020B0502020202020204" pitchFamily="34" charset="0"/>
              </a:rPr>
              <a:t>y Finanzas, </a:t>
            </a:r>
            <a:r>
              <a:rPr lang="es-CO" sz="2900" dirty="0">
                <a:latin typeface="Century Gothic" panose="020B0502020202020204" pitchFamily="34" charset="0"/>
              </a:rPr>
              <a:t>Departamento de Economía – Universidad </a:t>
            </a:r>
            <a:r>
              <a:rPr lang="es-CO" sz="2900" dirty="0" err="1" smtClean="0">
                <a:latin typeface="Century Gothic" panose="020B0502020202020204" pitchFamily="34" charset="0"/>
              </a:rPr>
              <a:t>Icesi</a:t>
            </a:r>
            <a:r>
              <a:rPr lang="es-CO" sz="2900" dirty="0" smtClean="0">
                <a:latin typeface="Century Gothic" panose="020B0502020202020204" pitchFamily="34" charset="0"/>
              </a:rPr>
              <a:t>.</a:t>
            </a:r>
            <a:endParaRPr lang="en-US" sz="29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URREA</a:t>
            </a:r>
            <a:r>
              <a:rPr lang="es-CO" sz="2900" dirty="0">
                <a:latin typeface="Century Gothic" panose="020B0502020202020204" pitchFamily="34" charset="0"/>
              </a:rPr>
              <a:t>, F. y </a:t>
            </a:r>
            <a:r>
              <a:rPr lang="es-CO" sz="2900" dirty="0" err="1">
                <a:latin typeface="Century Gothic" panose="020B0502020202020204" pitchFamily="34" charset="0"/>
              </a:rPr>
              <a:t>Viáfara</a:t>
            </a:r>
            <a:r>
              <a:rPr lang="es-CO" sz="2900" dirty="0">
                <a:latin typeface="Century Gothic" panose="020B0502020202020204" pitchFamily="34" charset="0"/>
              </a:rPr>
              <a:t>, C. 2007. </a:t>
            </a:r>
            <a:r>
              <a:rPr lang="es-CO" sz="2900" dirty="0" smtClean="0">
                <a:latin typeface="Century Gothic" panose="020B0502020202020204" pitchFamily="34" charset="0"/>
              </a:rPr>
              <a:t>“Pobreza </a:t>
            </a:r>
            <a:r>
              <a:rPr lang="es-CO" sz="2900" dirty="0">
                <a:latin typeface="Century Gothic" panose="020B0502020202020204" pitchFamily="34" charset="0"/>
              </a:rPr>
              <a:t>y grupos étnicos en Colombia: Análisis de sus factores determinantes y lineamientos de políticas para su </a:t>
            </a:r>
            <a:r>
              <a:rPr lang="es-CO" sz="2900" dirty="0" smtClean="0">
                <a:latin typeface="Century Gothic" panose="020B0502020202020204" pitchFamily="34" charset="0"/>
              </a:rPr>
              <a:t>reducción”. </a:t>
            </a:r>
            <a:r>
              <a:rPr lang="es-CO" sz="2900" dirty="0">
                <a:latin typeface="Century Gothic" panose="020B0502020202020204" pitchFamily="34" charset="0"/>
              </a:rPr>
              <a:t>Departamento Nacional de Planeación, Bogotá.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VIÁFARA</a:t>
            </a:r>
            <a:r>
              <a:rPr lang="es-CO" sz="2900" dirty="0">
                <a:latin typeface="Century Gothic" panose="020B0502020202020204" pitchFamily="34" charset="0"/>
              </a:rPr>
              <a:t>, C. 2006. “Efectos de la raza y el sexo en el logro educativo y el estatus ocupacional en el primer empleo en Cali-Colombia”. Sociedad y Economía 11: 66-95.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>
                <a:latin typeface="Century Gothic" panose="020B0502020202020204" pitchFamily="34" charset="0"/>
              </a:rPr>
              <a:t>VIÁFARA, C. 2008. “Cambio estructural y estratificación social entre grupos raciales en la ciudad de Cali – Colombia”, Sociedad y Economía, No.15, Universidad del Valle, Facultad de Ciencias Sociales y Económicas, Cali, pp. 103-122.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VIÁFARA, C</a:t>
            </a:r>
            <a:r>
              <a:rPr lang="es-CO" sz="2900" dirty="0">
                <a:latin typeface="Century Gothic" panose="020B0502020202020204" pitchFamily="34" charset="0"/>
              </a:rPr>
              <a:t>. y Urrea, F. 2006. “Efectos de la raza y el género en el logro educativo y estatus socio-ocupacional para tres ciudades colombianas”, Desarrollo y Sociedad, No. 58, Universidad de los Andes, segundo semestre de 2006, pp.115-163</a:t>
            </a:r>
            <a:r>
              <a:rPr lang="es-CO" sz="29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VIÁFARA, C.; Vivas H.; Urrea-Giraldo, F.; Correa J. B. </a:t>
            </a:r>
            <a:r>
              <a:rPr lang="es-CO" sz="2900" dirty="0">
                <a:latin typeface="Century Gothic" panose="020B0502020202020204" pitchFamily="34" charset="0"/>
              </a:rPr>
              <a:t>2014. </a:t>
            </a:r>
            <a:r>
              <a:rPr lang="es-CO" sz="2900" dirty="0" smtClean="0">
                <a:latin typeface="Century Gothic" panose="020B0502020202020204" pitchFamily="34" charset="0"/>
              </a:rPr>
              <a:t>“Estadísticas </a:t>
            </a:r>
            <a:r>
              <a:rPr lang="es-CO" sz="2900" dirty="0">
                <a:latin typeface="Century Gothic" panose="020B0502020202020204" pitchFamily="34" charset="0"/>
              </a:rPr>
              <a:t>raciales y mercado de trabajo en Colombia. La Encuesta de Empleo y Calidad de Vida de Cali 2012 del Ministerio de Trabajo y Seguridad </a:t>
            </a:r>
            <a:r>
              <a:rPr lang="es-CO" sz="2900" dirty="0" smtClean="0">
                <a:latin typeface="Century Gothic" panose="020B0502020202020204" pitchFamily="34" charset="0"/>
              </a:rPr>
              <a:t>Social”. CIDSE</a:t>
            </a:r>
            <a:r>
              <a:rPr lang="es-CO" sz="2900" dirty="0">
                <a:latin typeface="Century Gothic" panose="020B0502020202020204" pitchFamily="34" charset="0"/>
              </a:rPr>
              <a:t>, Universidad del Valle</a:t>
            </a:r>
            <a:endParaRPr lang="es-CO" sz="2900" dirty="0" smtClean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2900" dirty="0" smtClean="0">
                <a:latin typeface="Century Gothic" panose="020B0502020202020204" pitchFamily="34" charset="0"/>
              </a:rPr>
              <a:t>TELLEZ, E. (Dir.), Project </a:t>
            </a:r>
            <a:r>
              <a:rPr lang="es-CO" sz="2900" dirty="0" err="1" smtClean="0">
                <a:latin typeface="Century Gothic" panose="020B0502020202020204" pitchFamily="34" charset="0"/>
              </a:rPr>
              <a:t>on</a:t>
            </a:r>
            <a:r>
              <a:rPr lang="es-CO" sz="2900" dirty="0" smtClean="0">
                <a:latin typeface="Century Gothic" panose="020B0502020202020204" pitchFamily="34" charset="0"/>
              </a:rPr>
              <a:t> </a:t>
            </a:r>
            <a:r>
              <a:rPr lang="es-CO" sz="2900" dirty="0" err="1" smtClean="0">
                <a:latin typeface="Century Gothic" panose="020B0502020202020204" pitchFamily="34" charset="0"/>
              </a:rPr>
              <a:t>Ethnicity</a:t>
            </a:r>
            <a:r>
              <a:rPr lang="es-CO" sz="2900" dirty="0" smtClean="0">
                <a:latin typeface="Century Gothic" panose="020B0502020202020204" pitchFamily="34" charset="0"/>
              </a:rPr>
              <a:t> and </a:t>
            </a:r>
            <a:r>
              <a:rPr lang="es-CO" sz="2900" dirty="0" err="1" smtClean="0">
                <a:latin typeface="Century Gothic" panose="020B0502020202020204" pitchFamily="34" charset="0"/>
              </a:rPr>
              <a:t>Race</a:t>
            </a:r>
            <a:r>
              <a:rPr lang="es-CO" sz="2900" dirty="0" smtClean="0">
                <a:latin typeface="Century Gothic" panose="020B0502020202020204" pitchFamily="34" charset="0"/>
              </a:rPr>
              <a:t> in </a:t>
            </a:r>
            <a:r>
              <a:rPr lang="es-CO" sz="2900" dirty="0" err="1" smtClean="0">
                <a:latin typeface="Century Gothic" panose="020B0502020202020204" pitchFamily="34" charset="0"/>
              </a:rPr>
              <a:t>Latin</a:t>
            </a:r>
            <a:r>
              <a:rPr lang="es-CO" sz="2900" dirty="0" smtClean="0">
                <a:latin typeface="Century Gothic" panose="020B0502020202020204" pitchFamily="34" charset="0"/>
              </a:rPr>
              <a:t> </a:t>
            </a:r>
            <a:r>
              <a:rPr lang="es-CO" sz="2900" dirty="0" err="1" smtClean="0">
                <a:latin typeface="Century Gothic" panose="020B0502020202020204" pitchFamily="34" charset="0"/>
              </a:rPr>
              <a:t>America</a:t>
            </a:r>
            <a:r>
              <a:rPr lang="es-CO" sz="2900" dirty="0">
                <a:latin typeface="Century Gothic" panose="020B0502020202020204" pitchFamily="34" charset="0"/>
              </a:rPr>
              <a:t>.</a:t>
            </a:r>
            <a:r>
              <a:rPr lang="es-CO" sz="2900" dirty="0" smtClean="0">
                <a:latin typeface="Century Gothic" panose="020B0502020202020204" pitchFamily="34" charset="0"/>
              </a:rPr>
              <a:t> 2014. </a:t>
            </a:r>
            <a:r>
              <a:rPr lang="es-CO" sz="2900" i="1" dirty="0" err="1" smtClean="0">
                <a:latin typeface="Century Gothic" panose="020B0502020202020204" pitchFamily="34" charset="0"/>
              </a:rPr>
              <a:t>Pigmentocracies</a:t>
            </a:r>
            <a:r>
              <a:rPr lang="es-CO" sz="2900" i="1" dirty="0" smtClean="0">
                <a:latin typeface="Century Gothic" panose="020B0502020202020204" pitchFamily="34" charset="0"/>
              </a:rPr>
              <a:t>, </a:t>
            </a:r>
            <a:r>
              <a:rPr lang="es-CO" sz="2900" i="1" dirty="0" err="1" smtClean="0">
                <a:latin typeface="Century Gothic" panose="020B0502020202020204" pitchFamily="34" charset="0"/>
              </a:rPr>
              <a:t>ethnicity</a:t>
            </a:r>
            <a:r>
              <a:rPr lang="es-CO" sz="2900" i="1" dirty="0" smtClean="0">
                <a:latin typeface="Century Gothic" panose="020B0502020202020204" pitchFamily="34" charset="0"/>
              </a:rPr>
              <a:t>, </a:t>
            </a:r>
            <a:r>
              <a:rPr lang="es-CO" sz="2900" i="1" dirty="0" err="1" smtClean="0">
                <a:latin typeface="Century Gothic" panose="020B0502020202020204" pitchFamily="34" charset="0"/>
              </a:rPr>
              <a:t>race</a:t>
            </a:r>
            <a:r>
              <a:rPr lang="es-CO" sz="2900" i="1" dirty="0" smtClean="0">
                <a:latin typeface="Century Gothic" panose="020B0502020202020204" pitchFamily="34" charset="0"/>
              </a:rPr>
              <a:t>, and color in </a:t>
            </a:r>
            <a:r>
              <a:rPr lang="es-CO" sz="2900" i="1" dirty="0" err="1" smtClean="0">
                <a:latin typeface="Century Gothic" panose="020B0502020202020204" pitchFamily="34" charset="0"/>
              </a:rPr>
              <a:t>Latin</a:t>
            </a:r>
            <a:r>
              <a:rPr lang="es-CO" sz="2900" i="1" dirty="0" smtClean="0">
                <a:latin typeface="Century Gothic" panose="020B0502020202020204" pitchFamily="34" charset="0"/>
              </a:rPr>
              <a:t> </a:t>
            </a:r>
            <a:r>
              <a:rPr lang="es-CO" sz="2900" i="1" dirty="0" err="1" smtClean="0">
                <a:latin typeface="Century Gothic" panose="020B0502020202020204" pitchFamily="34" charset="0"/>
              </a:rPr>
              <a:t>America</a:t>
            </a:r>
            <a:r>
              <a:rPr lang="es-CO" sz="2900" i="1" dirty="0" smtClean="0">
                <a:latin typeface="Century Gothic" panose="020B0502020202020204" pitchFamily="34" charset="0"/>
              </a:rPr>
              <a:t>. </a:t>
            </a:r>
            <a:r>
              <a:rPr lang="es-CO" sz="2900" dirty="0" err="1" smtClean="0">
                <a:latin typeface="Century Gothic" panose="020B0502020202020204" pitchFamily="34" charset="0"/>
              </a:rPr>
              <a:t>University</a:t>
            </a:r>
            <a:r>
              <a:rPr lang="es-CO" sz="2900" dirty="0" smtClean="0">
                <a:latin typeface="Century Gothic" panose="020B0502020202020204" pitchFamily="34" charset="0"/>
              </a:rPr>
              <a:t> of North Carolina </a:t>
            </a:r>
            <a:r>
              <a:rPr lang="es-CO" sz="2900" dirty="0" err="1" smtClean="0">
                <a:latin typeface="Century Gothic" panose="020B0502020202020204" pitchFamily="34" charset="0"/>
              </a:rPr>
              <a:t>Press</a:t>
            </a:r>
            <a:r>
              <a:rPr lang="es-CO" sz="2900" dirty="0" smtClean="0">
                <a:latin typeface="Century Gothic" panose="020B0502020202020204" pitchFamily="34" charset="0"/>
              </a:rPr>
              <a:t>.</a:t>
            </a:r>
            <a:endParaRPr lang="es-CO" sz="2900" i="1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ES" dirty="0">
              <a:latin typeface="Century Gothic" panose="020B0502020202020204" pitchFamily="34" charset="0"/>
            </a:endParaRP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130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333" y="408190"/>
            <a:ext cx="11257805" cy="59941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Algunos estudios y estadísticas desde la demanda laboral (las empresas)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1300" dirty="0">
                <a:latin typeface="Century Gothic" panose="020B0502020202020204" pitchFamily="34" charset="0"/>
              </a:rPr>
              <a:t>BERMÚDEZ, R. 2008. “La vida está en otra parte: de la parcela a la empresa”. En: López, Carmen Marina; López, Luis Guillermo; Pineda, Javier Armando; y Vanegas, Samuel (eds.) </a:t>
            </a:r>
            <a:r>
              <a:rPr lang="es-CO" sz="1300" i="1" dirty="0">
                <a:latin typeface="Century Gothic" panose="020B0502020202020204" pitchFamily="34" charset="0"/>
              </a:rPr>
              <a:t>Vías y Escenarios de la Transformación Laboral: Aproximaciones teóricas y nuevos problemas</a:t>
            </a:r>
            <a:r>
              <a:rPr lang="es-CO" sz="1300" dirty="0">
                <a:latin typeface="Century Gothic" panose="020B0502020202020204" pitchFamily="34" charset="0"/>
              </a:rPr>
              <a:t>. Colección Textos de Ciencias Humanas. Editorial Universidad del Rosario, Bogotá: pp.237-258.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1300" dirty="0" smtClean="0">
                <a:latin typeface="Century Gothic" panose="020B0502020202020204" pitchFamily="34" charset="0"/>
              </a:rPr>
              <a:t>COMISIÓN PRESIDENCIAL CONTRA LA DISCRIMINACIÓN Y EL RACISMO CONTRA LOS PUEBLOS INDÍGENAS EN GUATEMALA, </a:t>
            </a:r>
            <a:r>
              <a:rPr lang="es-CO" sz="1300" dirty="0">
                <a:latin typeface="Century Gothic" panose="020B0502020202020204" pitchFamily="34" charset="0"/>
              </a:rPr>
              <a:t>CODISRA. 2013. </a:t>
            </a:r>
            <a:r>
              <a:rPr lang="es-CO" sz="1300" i="1" dirty="0">
                <a:latin typeface="Century Gothic" panose="020B0502020202020204" pitchFamily="34" charset="0"/>
              </a:rPr>
              <a:t>II análisis de percepción empresarial sobre racismo económico y discriminación racial en Guatemala.</a:t>
            </a:r>
            <a:r>
              <a:rPr lang="es-CO" sz="1300" dirty="0">
                <a:latin typeface="Century Gothic" panose="020B0502020202020204" pitchFamily="34" charset="0"/>
              </a:rPr>
              <a:t> Asociación de Investigación y Estudios Sociales, ASIES, Gobierno de Guatemala</a:t>
            </a:r>
            <a:r>
              <a:rPr lang="es-CO" sz="13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1300" dirty="0" smtClean="0">
                <a:latin typeface="Century Gothic" panose="020B0502020202020204" pitchFamily="34" charset="0"/>
              </a:rPr>
              <a:t>GALARZA </a:t>
            </a:r>
            <a:r>
              <a:rPr lang="es-CO" sz="1300" dirty="0">
                <a:latin typeface="Century Gothic" panose="020B0502020202020204" pitchFamily="34" charset="0"/>
              </a:rPr>
              <a:t>F. y </a:t>
            </a:r>
            <a:r>
              <a:rPr lang="es-CO" sz="1300" dirty="0" err="1">
                <a:latin typeface="Century Gothic" panose="020B0502020202020204" pitchFamily="34" charset="0"/>
              </a:rPr>
              <a:t>Yamada</a:t>
            </a:r>
            <a:r>
              <a:rPr lang="es-CO" sz="1300" dirty="0">
                <a:latin typeface="Century Gothic" panose="020B0502020202020204" pitchFamily="34" charset="0"/>
              </a:rPr>
              <a:t> G. 2012. </a:t>
            </a:r>
            <a:r>
              <a:rPr lang="es-CO" sz="1300" dirty="0" smtClean="0">
                <a:latin typeface="Century Gothic" panose="020B0502020202020204" pitchFamily="34" charset="0"/>
              </a:rPr>
              <a:t>“Discriminación </a:t>
            </a:r>
            <a:r>
              <a:rPr lang="es-CO" sz="1300" dirty="0">
                <a:latin typeface="Century Gothic" panose="020B0502020202020204" pitchFamily="34" charset="0"/>
              </a:rPr>
              <a:t>laboral en Lima: el rol de la belleza, la raza y el </a:t>
            </a:r>
            <a:r>
              <a:rPr lang="es-CO" sz="1300" dirty="0" smtClean="0">
                <a:latin typeface="Century Gothic" panose="020B0502020202020204" pitchFamily="34" charset="0"/>
              </a:rPr>
              <a:t>sexo”. </a:t>
            </a:r>
            <a:r>
              <a:rPr lang="es-CO" sz="1300" dirty="0">
                <a:latin typeface="Century Gothic" panose="020B0502020202020204" pitchFamily="34" charset="0"/>
              </a:rPr>
              <a:t>Centro de Investigación de la Universidad del Pacífico. Lima</a:t>
            </a:r>
            <a:r>
              <a:rPr lang="es-CO" sz="13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MX" sz="1300" dirty="0" smtClean="0">
                <a:latin typeface="Century Gothic" panose="020B0502020202020204" pitchFamily="34" charset="0"/>
              </a:rPr>
              <a:t>GIRALDO, J. E. 2014. “Caracterización </a:t>
            </a:r>
            <a:r>
              <a:rPr lang="es-MX" sz="1300" dirty="0">
                <a:latin typeface="Century Gothic" panose="020B0502020202020204" pitchFamily="34" charset="0"/>
              </a:rPr>
              <a:t>de un grupo de mujeres del Norte del Cauca.  Estudio de caso en una empresa de Villa Rica</a:t>
            </a:r>
            <a:r>
              <a:rPr lang="es-MX" sz="1300" dirty="0" smtClean="0">
                <a:latin typeface="Century Gothic" panose="020B0502020202020204" pitchFamily="34" charset="0"/>
              </a:rPr>
              <a:t>”. Trabajo de grado de Maestría en Sociología, Universidad del Valle, Cali. </a:t>
            </a:r>
            <a:endParaRPr lang="es-CO" sz="13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300" dirty="0" smtClean="0">
                <a:latin typeface="Century Gothic" panose="020B0502020202020204" pitchFamily="34" charset="0"/>
              </a:rPr>
              <a:t>MANUAL DE ORIENTAÇÃO DA RELAÇÃO ANUAL DE INFORMAÇÕES SOCIAIS </a:t>
            </a:r>
            <a:r>
              <a:rPr lang="pt-BR" sz="1300" dirty="0">
                <a:latin typeface="Century Gothic" panose="020B0502020202020204" pitchFamily="34" charset="0"/>
              </a:rPr>
              <a:t>(RAIS): ano-base 2010. Secretaria de Políticas Públicas de Emprego, Departamento de Emprego e Salário, Coordenação-Geral de Estatísticas do Trabalho. Brasília.</a:t>
            </a:r>
            <a:endParaRPr lang="en-US" sz="13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300" dirty="0">
                <a:latin typeface="Century Gothic" panose="020B0502020202020204" pitchFamily="34" charset="0"/>
              </a:rPr>
              <a:t>ÑOPO, H.; Saavedra-</a:t>
            </a:r>
            <a:r>
              <a:rPr lang="en-US" sz="1300" dirty="0" err="1">
                <a:latin typeface="Century Gothic" panose="020B0502020202020204" pitchFamily="34" charset="0"/>
              </a:rPr>
              <a:t>Chanduví</a:t>
            </a:r>
            <a:r>
              <a:rPr lang="en-US" sz="1300" dirty="0">
                <a:latin typeface="Century Gothic" panose="020B0502020202020204" pitchFamily="34" charset="0"/>
              </a:rPr>
              <a:t>, J.; Torero, M.; Moreno, M. 2004. </a:t>
            </a:r>
            <a:r>
              <a:rPr lang="en-US" sz="1300" dirty="0" smtClean="0">
                <a:latin typeface="Century Gothic" panose="020B0502020202020204" pitchFamily="34" charset="0"/>
              </a:rPr>
              <a:t>“</a:t>
            </a:r>
            <a:r>
              <a:rPr lang="es-CO" sz="1300" dirty="0" smtClean="0">
                <a:latin typeface="Century Gothic" panose="020B0502020202020204" pitchFamily="34" charset="0"/>
              </a:rPr>
              <a:t>Discriminación </a:t>
            </a:r>
            <a:r>
              <a:rPr lang="es-CO" sz="1300" dirty="0">
                <a:latin typeface="Century Gothic" panose="020B0502020202020204" pitchFamily="34" charset="0"/>
              </a:rPr>
              <a:t>étnica y de género en el proceso de contratación en el mercado de trabajo de Lima </a:t>
            </a:r>
            <a:r>
              <a:rPr lang="es-CO" sz="1300" dirty="0" smtClean="0">
                <a:latin typeface="Century Gothic" panose="020B0502020202020204" pitchFamily="34" charset="0"/>
              </a:rPr>
              <a:t>Metropolitana”. </a:t>
            </a:r>
            <a:r>
              <a:rPr lang="en-US" sz="1300" dirty="0" err="1">
                <a:latin typeface="Century Gothic" panose="020B0502020202020204" pitchFamily="34" charset="0"/>
              </a:rPr>
              <a:t>Banco</a:t>
            </a:r>
            <a:r>
              <a:rPr lang="en-US" sz="1300" dirty="0">
                <a:latin typeface="Century Gothic" panose="020B0502020202020204" pitchFamily="34" charset="0"/>
              </a:rPr>
              <a:t> </a:t>
            </a:r>
            <a:r>
              <a:rPr lang="en-US" sz="1300" dirty="0" err="1">
                <a:latin typeface="Century Gothic" panose="020B0502020202020204" pitchFamily="34" charset="0"/>
              </a:rPr>
              <a:t>Interamericano</a:t>
            </a:r>
            <a:r>
              <a:rPr lang="en-US" sz="1300" dirty="0">
                <a:latin typeface="Century Gothic" panose="020B0502020202020204" pitchFamily="34" charset="0"/>
              </a:rPr>
              <a:t> de </a:t>
            </a:r>
            <a:r>
              <a:rPr lang="en-US" sz="1300" dirty="0" err="1">
                <a:latin typeface="Century Gothic" panose="020B0502020202020204" pitchFamily="34" charset="0"/>
              </a:rPr>
              <a:t>Desarrollo</a:t>
            </a:r>
            <a:r>
              <a:rPr lang="en-US" sz="1300" dirty="0">
                <a:latin typeface="Century Gothic" panose="020B0502020202020204" pitchFamily="34" charset="0"/>
              </a:rPr>
              <a:t>, </a:t>
            </a:r>
            <a:r>
              <a:rPr lang="es-CO" sz="1300" dirty="0">
                <a:latin typeface="Century Gothic" panose="020B0502020202020204" pitchFamily="34" charset="0"/>
              </a:rPr>
              <a:t>Washington D.C</a:t>
            </a:r>
            <a:r>
              <a:rPr lang="es-CO" sz="13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300" dirty="0">
                <a:latin typeface="Century Gothic" panose="020B0502020202020204" pitchFamily="34" charset="0"/>
              </a:rPr>
              <a:t>PAGER, D. (2007) ¨The Use of Field Experiments for Studies of Employment Discrimination: contributions, critiques and directions for the future¨. En: Annals of the American Academy of Political and Social </a:t>
            </a:r>
            <a:r>
              <a:rPr lang="en-US" sz="1300" dirty="0" err="1">
                <a:latin typeface="Century Gothic" panose="020B0502020202020204" pitchFamily="34" charset="0"/>
              </a:rPr>
              <a:t>Science,Vol</a:t>
            </a:r>
            <a:r>
              <a:rPr lang="en-US" sz="1300" dirty="0">
                <a:latin typeface="Century Gothic" panose="020B0502020202020204" pitchFamily="34" charset="0"/>
              </a:rPr>
              <a:t>. 609, Race Ethnicity, and Inequality in the U.S. Labor Market: Critical Issues in the New Millennium, </a:t>
            </a:r>
            <a:r>
              <a:rPr lang="en-US" sz="1300" dirty="0" err="1">
                <a:latin typeface="Century Gothic" panose="020B0502020202020204" pitchFamily="34" charset="0"/>
              </a:rPr>
              <a:t>enero</a:t>
            </a:r>
            <a:r>
              <a:rPr lang="en-US" sz="1300" dirty="0">
                <a:latin typeface="Century Gothic" panose="020B0502020202020204" pitchFamily="34" charset="0"/>
              </a:rPr>
              <a:t> 2007: 104-133. </a:t>
            </a:r>
            <a:r>
              <a:rPr lang="en-US" sz="1300" dirty="0" err="1">
                <a:latin typeface="Century Gothic" panose="020B0502020202020204" pitchFamily="34" charset="0"/>
              </a:rPr>
              <a:t>Disponible</a:t>
            </a:r>
            <a:r>
              <a:rPr lang="en-US" sz="1300" dirty="0">
                <a:latin typeface="Century Gothic" panose="020B0502020202020204" pitchFamily="34" charset="0"/>
              </a:rPr>
              <a:t> en: http://www.jstor.org/stable/25097877. </a:t>
            </a:r>
            <a:r>
              <a:rPr lang="en-US" sz="1300" dirty="0" err="1">
                <a:latin typeface="Century Gothic" panose="020B0502020202020204" pitchFamily="34" charset="0"/>
              </a:rPr>
              <a:t>Consultado</a:t>
            </a:r>
            <a:r>
              <a:rPr lang="en-US" sz="1300" dirty="0">
                <a:latin typeface="Century Gothic" panose="020B0502020202020204" pitchFamily="34" charset="0"/>
              </a:rPr>
              <a:t>: 30/ 05/ 2012.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300" dirty="0" smtClean="0">
                <a:latin typeface="Century Gothic" panose="020B0502020202020204" pitchFamily="34" charset="0"/>
              </a:rPr>
              <a:t>RODRÍGUEZ, </a:t>
            </a:r>
            <a:r>
              <a:rPr lang="en-US" sz="1300" dirty="0">
                <a:latin typeface="Century Gothic" panose="020B0502020202020204" pitchFamily="34" charset="0"/>
              </a:rPr>
              <a:t>C.; Cárdenas J.; Oviedo J.; </a:t>
            </a:r>
            <a:r>
              <a:rPr lang="en-US" sz="1300" dirty="0" err="1">
                <a:latin typeface="Century Gothic" panose="020B0502020202020204" pitchFamily="34" charset="0"/>
              </a:rPr>
              <a:t>Villamizar</a:t>
            </a:r>
            <a:r>
              <a:rPr lang="en-US" sz="1300" dirty="0">
                <a:latin typeface="Century Gothic" panose="020B0502020202020204" pitchFamily="34" charset="0"/>
              </a:rPr>
              <a:t> S. 2010. </a:t>
            </a:r>
            <a:r>
              <a:rPr lang="en-US" sz="1300" dirty="0" smtClean="0">
                <a:latin typeface="Century Gothic" panose="020B0502020202020204" pitchFamily="34" charset="0"/>
              </a:rPr>
              <a:t>“</a:t>
            </a:r>
            <a:r>
              <a:rPr lang="es-CO" sz="1300" dirty="0" smtClean="0">
                <a:latin typeface="Century Gothic" panose="020B0502020202020204" pitchFamily="34" charset="0"/>
              </a:rPr>
              <a:t>La </a:t>
            </a:r>
            <a:r>
              <a:rPr lang="es-CO" sz="1300" dirty="0">
                <a:latin typeface="Century Gothic" panose="020B0502020202020204" pitchFamily="34" charset="0"/>
              </a:rPr>
              <a:t>discriminación racial en el trabajo: Un estudio experimental en </a:t>
            </a:r>
            <a:r>
              <a:rPr lang="es-CO" sz="1300" dirty="0" smtClean="0">
                <a:latin typeface="Century Gothic" panose="020B0502020202020204" pitchFamily="34" charset="0"/>
              </a:rPr>
              <a:t>Bogotá”. </a:t>
            </a:r>
            <a:r>
              <a:rPr lang="en-US" sz="1300" dirty="0" err="1">
                <a:latin typeface="Century Gothic" panose="020B0502020202020204" pitchFamily="34" charset="0"/>
              </a:rPr>
              <a:t>Documentos</a:t>
            </a:r>
            <a:r>
              <a:rPr lang="en-US" sz="1300" dirty="0">
                <a:latin typeface="Century Gothic" panose="020B0502020202020204" pitchFamily="34" charset="0"/>
              </a:rPr>
              <a:t> </a:t>
            </a:r>
            <a:r>
              <a:rPr lang="en-US" sz="1300" dirty="0" err="1">
                <a:latin typeface="Century Gothic" panose="020B0502020202020204" pitchFamily="34" charset="0"/>
              </a:rPr>
              <a:t>Dejusticia</a:t>
            </a:r>
            <a:r>
              <a:rPr lang="en-US" sz="1300" dirty="0">
                <a:latin typeface="Century Gothic" panose="020B0502020202020204" pitchFamily="34" charset="0"/>
              </a:rPr>
              <a:t> 7, </a:t>
            </a:r>
            <a:r>
              <a:rPr lang="es-CO" sz="1300" dirty="0">
                <a:latin typeface="Century Gothic" panose="020B0502020202020204" pitchFamily="34" charset="0"/>
              </a:rPr>
              <a:t>Observatorio de Discriminación Racial (Universidad de los Andes, </a:t>
            </a:r>
            <a:r>
              <a:rPr lang="es-CO" sz="1300" dirty="0" err="1">
                <a:latin typeface="Century Gothic" panose="020B0502020202020204" pitchFamily="34" charset="0"/>
              </a:rPr>
              <a:t>Dejusticia</a:t>
            </a:r>
            <a:r>
              <a:rPr lang="es-CO" sz="1300" dirty="0">
                <a:latin typeface="Century Gothic" panose="020B0502020202020204" pitchFamily="34" charset="0"/>
              </a:rPr>
              <a:t> y PCN), Bogotá</a:t>
            </a:r>
            <a:r>
              <a:rPr lang="es-CO" sz="13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sz="1300" dirty="0">
                <a:latin typeface="Century Gothic" panose="020B0502020202020204" pitchFamily="34" charset="0"/>
              </a:rPr>
              <a:t>URREA, F. y Rodríguez, D.A. 2012. “Subcontratación laboral de población afrocolombiana femenina en un contexto de maquila: las empresas de Ley Páez en el norte del Cauca”. En proceso de publicación como capítulo del libro de CLACSO-Escuela Nacional Sindical. Juan Carlos Celis editor. Formas de subcontratación y flexibilidad laboral en América Latina en la década del 2000. Medellín.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13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7027" y="1205346"/>
            <a:ext cx="10515600" cy="3823855"/>
          </a:xfrm>
        </p:spPr>
        <p:txBody>
          <a:bodyPr/>
          <a:lstStyle/>
          <a:p>
            <a:pPr marL="0" indent="0" algn="ctr">
              <a:buNone/>
            </a:pPr>
            <a:endParaRPr lang="es-CO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s-CO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Metodología</a:t>
            </a:r>
          </a:p>
          <a:p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6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18079515"/>
              </p:ext>
            </p:extLst>
          </p:nvPr>
        </p:nvGraphicFramePr>
        <p:xfrm>
          <a:off x="3181080" y="425003"/>
          <a:ext cx="7472608" cy="598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 rot="5400000">
            <a:off x="495752" y="1874907"/>
            <a:ext cx="2369880" cy="27689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Distribución de las empresas por </a:t>
            </a:r>
          </a:p>
          <a:p>
            <a:pPr lvl="0"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sectores económicos</a:t>
            </a:r>
          </a:p>
          <a:p>
            <a:pPr lvl="0"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98 empresas </a:t>
            </a:r>
          </a:p>
          <a:p>
            <a:pPr lvl="0"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16,531 trabajadores</a:t>
            </a:r>
            <a:endParaRPr lang="es-V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3092</Words>
  <Application>Microsoft Office PowerPoint</Application>
  <PresentationFormat>Custom</PresentationFormat>
  <Paragraphs>202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de Office</vt:lpstr>
      <vt:lpstr>   Seminario internacional estadísticas étnico-raciales recientes en Colombia y América Latina  Estudio sobre Inclusión de la Población Afrodescendiente e Indígena en el Mercado Laboral Formal Colombiano*</vt:lpstr>
      <vt:lpstr>Índice de la presentación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Internacional sobre estadísticas étnico-raciales recientes en   Colombia y América Latina, para poblaciones afrodescendientes, indígenas y blancas-mestizas.   Estudio sobre Inclusión de la Población Afrodescendiente e Indígena en el Mercado Laboral Formal</dc:title>
  <dc:creator>Full name</dc:creator>
  <cp:lastModifiedBy>Nancy Doolan</cp:lastModifiedBy>
  <cp:revision>265</cp:revision>
  <dcterms:created xsi:type="dcterms:W3CDTF">2014-11-06T21:49:32Z</dcterms:created>
  <dcterms:modified xsi:type="dcterms:W3CDTF">2015-03-19T19:43:40Z</dcterms:modified>
</cp:coreProperties>
</file>