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75" r:id="rId2"/>
    <p:sldId id="604" r:id="rId3"/>
    <p:sldId id="582" r:id="rId4"/>
    <p:sldId id="583" r:id="rId5"/>
    <p:sldId id="585" r:id="rId6"/>
    <p:sldId id="606" r:id="rId7"/>
    <p:sldId id="587" r:id="rId8"/>
    <p:sldId id="607" r:id="rId9"/>
    <p:sldId id="589" r:id="rId10"/>
    <p:sldId id="608" r:id="rId11"/>
    <p:sldId id="610" r:id="rId12"/>
    <p:sldId id="609" r:id="rId13"/>
    <p:sldId id="611" r:id="rId14"/>
    <p:sldId id="612" r:id="rId15"/>
    <p:sldId id="601" r:id="rId16"/>
    <p:sldId id="602" r:id="rId17"/>
    <p:sldId id="590" r:id="rId18"/>
    <p:sldId id="594" r:id="rId19"/>
    <p:sldId id="615" r:id="rId20"/>
    <p:sldId id="617" r:id="rId21"/>
    <p:sldId id="613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>
          <p15:clr>
            <a:srgbClr val="A4A3A4"/>
          </p15:clr>
        </p15:guide>
        <p15:guide id="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5" autoAdjust="0"/>
    <p:restoredTop sz="84732" autoAdjust="0"/>
  </p:normalViewPr>
  <p:slideViewPr>
    <p:cSldViewPr showGuides="1">
      <p:cViewPr>
        <p:scale>
          <a:sx n="84" d="100"/>
          <a:sy n="84" d="100"/>
        </p:scale>
        <p:origin x="-1434" y="-60"/>
      </p:cViewPr>
      <p:guideLst>
        <p:guide orient="horz" pos="1440"/>
        <p:guide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notesViewPr>
    <p:cSldViewPr showGuides="1">
      <p:cViewPr varScale="1">
        <p:scale>
          <a:sx n="69" d="100"/>
          <a:sy n="69" d="100"/>
        </p:scale>
        <p:origin x="-250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FE45AE-188B-4867-833B-51B6C5563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9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847A56-06F6-4C30-B144-C264A72FF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9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EBE6A00-5802-4A94-8AE8-F60B0CBAEA91}" type="slidenum">
              <a:rPr lang="en-US" altLang="en-US" sz="1300" smtClean="0">
                <a:latin typeface="Arial" panose="020B0604020202020204" pitchFamily="34" charset="0"/>
              </a:rPr>
              <a:pPr/>
              <a:t>1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900" smtClean="0"/>
              <a:t>BuKnas del Norte, </a:t>
            </a:r>
          </a:p>
        </p:txBody>
      </p:sp>
    </p:spTree>
    <p:extLst>
      <p:ext uri="{BB962C8B-B14F-4D97-AF65-F5344CB8AC3E}">
        <p14:creationId xmlns:p14="http://schemas.microsoft.com/office/powerpoint/2010/main" val="9057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2ECBE9-4C66-4C10-A260-CDD4E3764E1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7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2ECBE9-4C66-4C10-A260-CDD4E3764E15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9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Skin color palette as a measure of outside classification since identities are very fluid.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ED8917-4DD0-4B13-8899-9C414BAB860B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2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WITHOUT MULTILEVEL</a:t>
            </a:r>
          </a:p>
          <a:p>
            <a:r>
              <a:rPr lang="en-US" baseline="0" dirty="0" smtClean="0"/>
              <a:t>RUN WITHOUT SKIN COLOR ETC TO SEE DIFFERENCES</a:t>
            </a:r>
          </a:p>
          <a:p>
            <a:r>
              <a:rPr lang="en-US" baseline="0" dirty="0" smtClean="0"/>
              <a:t>PASTE GRAPHS FOR POLITICAL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7A56-06F6-4C30-B144-C264A72FF17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1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- 49% of Costa Chicans surveyed said “negro” right off the bat which shows that it is an important local identity category. Moreno was the other major category.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C144AB-3D02-44EA-A9AC-C6898C336E25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D24233-54CA-47E5-A695-107F7DE6B04E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0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83F00-9DBC-48E2-A9F2-CB74DDDC8FF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83F00-9DBC-48E2-A9F2-CB74DDDC8FFA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9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83F00-9DBC-48E2-A9F2-CB74DDDC8FFA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1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83F00-9DBC-48E2-A9F2-CB74DDDC8FFA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6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83F00-9DBC-48E2-A9F2-CB74DDDC8FFA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7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smtClean="0"/>
              <a:t>Vast majority of responses fell into these categories. 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Two new major categories that were not part of the filter are morena and mestiza</a:t>
            </a:r>
          </a:p>
          <a:p>
            <a:pPr marL="171450" indent="-171450">
              <a:buFontTx/>
              <a:buChar char="-"/>
            </a:pPr>
            <a:r>
              <a:rPr lang="en-US" altLang="en-US" smtClean="0"/>
              <a:t>We can now look at how self identified morenos and mestizos passed the filter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83F00-9DBC-48E2-A9F2-CB74DDDC8FFA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altLang="en-US" sz="2400" smtClean="0">
              <a:latin typeface="Garamond" panose="02020404030301010803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altLang="en-US" sz="2400" smtClean="0">
              <a:latin typeface="Garamond" panose="02020404030301010803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altLang="en-US" sz="2400" smtClean="0">
              <a:latin typeface="Garamond" panose="02020404030301010803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200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248400"/>
            <a:ext cx="1524000" cy="45720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24D0A6C-9CFE-4B9C-82F9-324366B59A29}" type="datetime4">
              <a:rPr lang="en-US"/>
              <a:pPr>
                <a:defRPr/>
              </a:pPr>
              <a:t>March 19, 2015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3505200" cy="45720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en-US"/>
              <a:t>GEOG 3812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248400"/>
            <a:ext cx="1219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58428FA7-26A0-499C-81D9-46A2D54EE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4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6178-A920-4CEE-8717-4227E7E81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133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90500"/>
            <a:ext cx="6248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FDB3-3569-4FF8-9CA3-1463DD4FB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5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 sz="1800"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913F-5136-4E7C-A3DF-6A4AF6135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6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Garamond" panose="02020404030301010803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F189-BD95-40D8-864D-6F1D3AF02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3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4BF7-DC60-48F7-89F6-338CC96CB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57D6-F350-43D0-8D89-A6E5A17D7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56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8ABE-6413-4910-89EC-3E2380E48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80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F879-D3DA-4EA9-A59A-DCE6D5E7E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5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0FE5-DCB6-4656-B62F-775D7DDD4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8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22F0-ADB4-4224-8442-F1C184100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8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2390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AF6C626-CD38-4E56-A1E3-85678D0C4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altLang="en-US" sz="2400" smtClean="0">
              <a:latin typeface="Garamond" panose="02020404030301010803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altLang="en-US" sz="2400" smtClean="0">
              <a:latin typeface="Garamond" panose="02020404030301010803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altLang="en-US" sz="2400" smtClean="0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2200">
          <a:solidFill>
            <a:schemeClr val="tx2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2"/>
          </a:solidFill>
          <a:latin typeface="Garamond" panose="02020404030301010803" pitchFamily="18" charset="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Char char="•"/>
        <a:defRPr>
          <a:solidFill>
            <a:schemeClr val="tx2"/>
          </a:solidFill>
          <a:latin typeface="Garamond" panose="02020404030301010803" pitchFamily="18" charset="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2"/>
          </a:solidFill>
          <a:latin typeface="Garamond" panose="02020404030301010803" pitchFamily="18" charset="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400">
          <a:solidFill>
            <a:schemeClr val="tx2"/>
          </a:solidFill>
          <a:latin typeface="Garamond" panose="02020404030301010803" pitchFamily="18" charset="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cocultur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cocultur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cocultur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cocultur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cocultur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cocultu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35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5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5000"/>
              </a:spcBef>
              <a:buClr>
                <a:schemeClr val="tx1"/>
              </a:buClr>
              <a:buChar char="•"/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7A8F20-D038-4156-A0CC-118CDEC3C6C0}" type="slidenum">
              <a:rPr lang="en-US" altLang="en-US" sz="1400" smtClean="0">
                <a:solidFill>
                  <a:schemeClr val="bg1"/>
                </a:solidFill>
                <a:latin typeface="Book Antiqua" panose="0204060205030503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03288"/>
            <a:ext cx="6629400" cy="2906712"/>
          </a:xfrm>
          <a:solidFill>
            <a:schemeClr val="bg1">
              <a:alpha val="67058"/>
            </a:schemeClr>
          </a:solidFill>
        </p:spPr>
        <p:txBody>
          <a:bodyPr/>
          <a:lstStyle/>
          <a:p>
            <a:pPr algn="ctr" eaLnBrk="1" hangingPunct="1"/>
            <a:r>
              <a:rPr lang="es-ES" altLang="en-US" sz="2400" i="1" dirty="0"/>
              <a:t>¿Negro o Moreno?: </a:t>
            </a:r>
            <a:r>
              <a:rPr lang="es-ES" altLang="en-US" sz="2400" dirty="0"/>
              <a:t>Factores que Influyen la Identidad Negra en </a:t>
            </a:r>
            <a:r>
              <a:rPr lang="es-ES" altLang="en-US" sz="2400" dirty="0" err="1"/>
              <a:t>Contraposicion</a:t>
            </a:r>
            <a:r>
              <a:rPr lang="es-ES" altLang="en-US" sz="2400" dirty="0"/>
              <a:t> a la Identidad Morena en la Costa Chica de Guerrero y Oaxaca, México</a:t>
            </a:r>
            <a:endParaRPr lang="en-US" altLang="en-US" sz="2200" dirty="0" smtClean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05000" y="5172923"/>
            <a:ext cx="70104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>
              <a:buFont typeface="Georgia" panose="02040502050405020303" pitchFamily="18" charset="0"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Fernando Riosmena, </a:t>
            </a:r>
            <a:r>
              <a:rPr lang="en-US" altLang="en-US" sz="2400" dirty="0" smtClean="0">
                <a:latin typeface="Garamond" panose="02020404030301010803" pitchFamily="18" charset="0"/>
              </a:rPr>
              <a:t>U. de </a:t>
            </a:r>
            <a:r>
              <a:rPr lang="en-US" altLang="en-US" sz="2400" dirty="0">
                <a:latin typeface="Garamond" panose="02020404030301010803" pitchFamily="18" charset="0"/>
              </a:rPr>
              <a:t>Colorado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Christina Sue, </a:t>
            </a:r>
            <a:r>
              <a:rPr lang="en-US" altLang="en-US" sz="2400" dirty="0" smtClean="0">
                <a:latin typeface="Garamond" panose="02020404030301010803" pitchFamily="18" charset="0"/>
              </a:rPr>
              <a:t>U. de </a:t>
            </a:r>
            <a:r>
              <a:rPr lang="en-US" altLang="en-US" sz="2400" dirty="0">
                <a:latin typeface="Garamond" panose="02020404030301010803" pitchFamily="18" charset="0"/>
              </a:rPr>
              <a:t>Colorado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Regina </a:t>
            </a:r>
            <a:r>
              <a:rPr lang="en-US" altLang="en-US" sz="2400" dirty="0" err="1">
                <a:latin typeface="Garamond" panose="02020404030301010803" pitchFamily="18" charset="0"/>
              </a:rPr>
              <a:t>Martínez</a:t>
            </a:r>
            <a:r>
              <a:rPr lang="en-US" altLang="en-US" sz="2400" dirty="0">
                <a:latin typeface="Garamond" panose="02020404030301010803" pitchFamily="18" charset="0"/>
              </a:rPr>
              <a:t> Casas, CIESAS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Edward </a:t>
            </a:r>
            <a:r>
              <a:rPr lang="en-US" altLang="en-US" sz="2400" dirty="0" err="1">
                <a:latin typeface="Garamond" panose="02020404030301010803" pitchFamily="18" charset="0"/>
              </a:rPr>
              <a:t>Telles</a:t>
            </a:r>
            <a:r>
              <a:rPr lang="en-US" altLang="en-US" sz="2400" dirty="0">
                <a:latin typeface="Garamond" panose="02020404030301010803" pitchFamily="18" charset="0"/>
              </a:rPr>
              <a:t>, </a:t>
            </a:r>
            <a:r>
              <a:rPr lang="en-US" altLang="en-US" sz="2400" dirty="0" smtClean="0">
                <a:latin typeface="Garamond" panose="02020404030301010803" pitchFamily="18" charset="0"/>
              </a:rPr>
              <a:t>Universidad de Princeton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5" y="914400"/>
            <a:ext cx="175299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" y="238125"/>
            <a:ext cx="9096088" cy="6619875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066800"/>
          </a:xfrm>
        </p:spPr>
        <p:txBody>
          <a:bodyPr/>
          <a:lstStyle/>
          <a:p>
            <a:pPr algn="ctr"/>
            <a:r>
              <a:rPr lang="es-MX" altLang="en-US" dirty="0" smtClean="0"/>
              <a:t>Fluidez de la identidad: la abierta de acuerdo a categorías del filtro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609600"/>
            <a:ext cx="1143000" cy="36576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91400" y="640080"/>
            <a:ext cx="1143000" cy="164592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762000"/>
            <a:ext cx="1143000" cy="137160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0" y="838200"/>
            <a:ext cx="1143000" cy="118872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5266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" y="238125"/>
            <a:ext cx="9096088" cy="6619875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066800"/>
          </a:xfrm>
        </p:spPr>
        <p:txBody>
          <a:bodyPr/>
          <a:lstStyle/>
          <a:p>
            <a:pPr algn="ctr"/>
            <a:r>
              <a:rPr lang="es-MX" altLang="en-US" dirty="0" smtClean="0"/>
              <a:t>Fluidez de la identidad: la abierta de acuerdo a categorías del filtro</a:t>
            </a:r>
          </a:p>
        </p:txBody>
      </p:sp>
      <p:sp>
        <p:nvSpPr>
          <p:cNvPr id="3" name="Oval 2"/>
          <p:cNvSpPr/>
          <p:nvPr/>
        </p:nvSpPr>
        <p:spPr>
          <a:xfrm>
            <a:off x="1219200" y="1234440"/>
            <a:ext cx="1143000" cy="36576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91400" y="2316480"/>
            <a:ext cx="1143000" cy="164592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2057400"/>
            <a:ext cx="1143000" cy="91440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0" y="2026920"/>
            <a:ext cx="1143000" cy="64008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2326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513"/>
            <a:ext cx="9067800" cy="6599288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066800"/>
          </a:xfrm>
        </p:spPr>
        <p:txBody>
          <a:bodyPr/>
          <a:lstStyle/>
          <a:p>
            <a:pPr algn="ctr"/>
            <a:r>
              <a:rPr lang="es-MX" altLang="en-US" dirty="0" smtClean="0"/>
              <a:t>Fluidez de la identidad: la abierta de acuerdo a categorías del filtro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362200"/>
            <a:ext cx="1143000" cy="292608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6550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20"/>
            <a:ext cx="9058275" cy="6592356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066800"/>
          </a:xfrm>
        </p:spPr>
        <p:txBody>
          <a:bodyPr/>
          <a:lstStyle/>
          <a:p>
            <a:pPr algn="ctr"/>
            <a:r>
              <a:rPr lang="es-MX" altLang="en-US" dirty="0" smtClean="0"/>
              <a:t>Fluidez de la identidad: la abierta de acuerdo a categorías del filtro</a:t>
            </a:r>
          </a:p>
        </p:txBody>
      </p:sp>
      <p:sp>
        <p:nvSpPr>
          <p:cNvPr id="6" name="Oval 5"/>
          <p:cNvSpPr/>
          <p:nvPr/>
        </p:nvSpPr>
        <p:spPr>
          <a:xfrm>
            <a:off x="6934200" y="609600"/>
            <a:ext cx="1143000" cy="493776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4219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20"/>
            <a:ext cx="9058275" cy="6592356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066800"/>
          </a:xfrm>
        </p:spPr>
        <p:txBody>
          <a:bodyPr/>
          <a:lstStyle/>
          <a:p>
            <a:pPr algn="ctr"/>
            <a:r>
              <a:rPr lang="es-MX" altLang="en-US" dirty="0" smtClean="0"/>
              <a:t>Fluidez de la identidad: la abierta de acuerdo a categorías del filtro</a:t>
            </a:r>
          </a:p>
        </p:txBody>
      </p:sp>
      <p:sp>
        <p:nvSpPr>
          <p:cNvPr id="6" name="Oval 5"/>
          <p:cNvSpPr/>
          <p:nvPr/>
        </p:nvSpPr>
        <p:spPr>
          <a:xfrm>
            <a:off x="6934200" y="2392680"/>
            <a:ext cx="1143000" cy="210312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492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33" t="2975"/>
          <a:stretch/>
        </p:blipFill>
        <p:spPr>
          <a:xfrm>
            <a:off x="-18691" y="1600200"/>
            <a:ext cx="9238891" cy="41148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90500"/>
            <a:ext cx="7239000" cy="1527175"/>
          </a:xfrm>
        </p:spPr>
        <p:txBody>
          <a:bodyPr/>
          <a:lstStyle/>
          <a:p>
            <a:pPr eaLnBrk="1" hangingPunct="1"/>
            <a:r>
              <a:rPr lang="es-MX" altLang="en-US" dirty="0" smtClean="0"/>
              <a:t>Diferencias en perfil sociodemográfico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88730"/>
          <a:stretch/>
        </p:blipFill>
        <p:spPr>
          <a:xfrm>
            <a:off x="76200" y="6019800"/>
            <a:ext cx="7848600" cy="7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90500"/>
            <a:ext cx="7239000" cy="152717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Diferencias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cobertura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demográficas</a:t>
            </a:r>
            <a:r>
              <a:rPr lang="en-US" altLang="en-US" dirty="0" smtClean="0"/>
              <a:t>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4"/>
          <a:stretch/>
        </p:blipFill>
        <p:spPr bwMode="auto">
          <a:xfrm>
            <a:off x="76200" y="41275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40" y="0"/>
            <a:ext cx="814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7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6563"/>
          <a:stretch/>
        </p:blipFill>
        <p:spPr>
          <a:xfrm>
            <a:off x="0" y="6522581"/>
            <a:ext cx="5691299" cy="259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0593" t="2158" r="1875" b="14359"/>
          <a:stretch/>
        </p:blipFill>
        <p:spPr>
          <a:xfrm>
            <a:off x="3733800" y="51363"/>
            <a:ext cx="5410200" cy="6747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490" t="85417" r="6421" b="4091"/>
          <a:stretch/>
        </p:blipFill>
        <p:spPr>
          <a:xfrm>
            <a:off x="0" y="2819399"/>
            <a:ext cx="4364180" cy="1143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6910" t="4940" b="88382"/>
          <a:stretch/>
        </p:blipFill>
        <p:spPr>
          <a:xfrm>
            <a:off x="0" y="2092036"/>
            <a:ext cx="4364180" cy="7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9285"/>
            <a:ext cx="9436043" cy="6867285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2401" y="-457200"/>
            <a:ext cx="9436043" cy="1527175"/>
          </a:xfrm>
        </p:spPr>
        <p:txBody>
          <a:bodyPr/>
          <a:lstStyle/>
          <a:p>
            <a:pPr algn="ctr"/>
            <a:r>
              <a:rPr lang="es-ES" altLang="en-US" dirty="0" smtClean="0"/>
              <a:t>¿</a:t>
            </a:r>
            <a:r>
              <a:rPr lang="es-ES" altLang="en-US" dirty="0"/>
              <a:t>Qué tan de acuerdo está usted con que los negros se organicen como fuerza política para reclamar sus derechos?</a:t>
            </a:r>
            <a:endParaRPr lang="es-MX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6488668"/>
            <a:ext cx="45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atin typeface="Garamond" panose="02020404030301010803" pitchFamily="18" charset="0"/>
              </a:rPr>
              <a:t>Pearson chi2(6) =   7.7800   </a:t>
            </a:r>
            <a:r>
              <a:rPr lang="en-US" sz="1800" dirty="0" err="1">
                <a:latin typeface="Garamond" panose="02020404030301010803" pitchFamily="18" charset="0"/>
              </a:rPr>
              <a:t>Pr</a:t>
            </a:r>
            <a:r>
              <a:rPr lang="en-US" sz="1800" dirty="0">
                <a:latin typeface="Garamond" panose="02020404030301010803" pitchFamily="18" charset="0"/>
              </a:rPr>
              <a:t> = 0.255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5257800"/>
            <a:ext cx="45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Garamond" panose="02020404030301010803" pitchFamily="18" charset="0"/>
              </a:rPr>
              <a:t>Sin </a:t>
            </a:r>
            <a:r>
              <a:rPr lang="en-US" sz="1800" dirty="0" err="1" smtClean="0">
                <a:latin typeface="Garamond" panose="02020404030301010803" pitchFamily="18" charset="0"/>
              </a:rPr>
              <a:t>diferencias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significativas</a:t>
            </a:r>
            <a:endParaRPr lang="en-US" sz="1800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458200" y="5638800"/>
            <a:ext cx="152400" cy="861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02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" y="238690"/>
            <a:ext cx="9095312" cy="661931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09512" cy="1527175"/>
          </a:xfrm>
        </p:spPr>
        <p:txBody>
          <a:bodyPr/>
          <a:lstStyle/>
          <a:p>
            <a:pPr algn="ctr"/>
            <a:r>
              <a:rPr lang="es-ES" altLang="en-US" dirty="0" smtClean="0"/>
              <a:t>Porcentaje que ha </a:t>
            </a:r>
            <a:r>
              <a:rPr lang="es-ES" altLang="en-US" dirty="0"/>
              <a:t>participado en algún encuentro, celebración, organización, u otra actividad para defender los intereses de los </a:t>
            </a:r>
            <a:r>
              <a:rPr lang="es-ES" altLang="en-US" dirty="0" smtClean="0"/>
              <a:t>negros</a:t>
            </a:r>
            <a:endParaRPr lang="es-MX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2831068"/>
            <a:ext cx="45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latin typeface="Garamond" panose="02020404030301010803" pitchFamily="18" charset="0"/>
              </a:rPr>
              <a:t> Pearson chi2(2) =   0.2012   Pr = 0.904</a:t>
            </a:r>
            <a:endParaRPr lang="en-US" sz="1800" dirty="0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600200"/>
            <a:ext cx="45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Garamond" panose="02020404030301010803" pitchFamily="18" charset="0"/>
              </a:rPr>
              <a:t>Sin </a:t>
            </a:r>
            <a:r>
              <a:rPr lang="en-US" sz="1800" dirty="0" err="1" smtClean="0">
                <a:latin typeface="Garamond" panose="02020404030301010803" pitchFamily="18" charset="0"/>
              </a:rPr>
              <a:t>diferencias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significativas</a:t>
            </a:r>
            <a:endParaRPr lang="en-US" sz="1800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458200" y="1957864"/>
            <a:ext cx="152400" cy="861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2743200" y="20574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atin typeface="Garamond" panose="02020404030301010803" pitchFamily="18" charset="0"/>
              </a:rPr>
              <a:t>(</a:t>
            </a:r>
            <a:r>
              <a:rPr lang="en-US" sz="1800" dirty="0" smtClean="0">
                <a:latin typeface="Garamond" panose="02020404030301010803" pitchFamily="18" charset="0"/>
              </a:rPr>
              <a:t>Ambos </a:t>
            </a:r>
            <a:r>
              <a:rPr lang="en-US" sz="1800" dirty="0" err="1" smtClean="0">
                <a:latin typeface="Garamond" panose="02020404030301010803" pitchFamily="18" charset="0"/>
              </a:rPr>
              <a:t>grupos</a:t>
            </a:r>
            <a:r>
              <a:rPr lang="en-US" sz="1800" dirty="0" smtClean="0">
                <a:latin typeface="Garamond" panose="02020404030301010803" pitchFamily="18" charset="0"/>
              </a:rPr>
              <a:t> no </a:t>
            </a:r>
            <a:r>
              <a:rPr lang="en-US" sz="1800" dirty="0" err="1" smtClean="0">
                <a:latin typeface="Garamond" panose="02020404030301010803" pitchFamily="18" charset="0"/>
              </a:rPr>
              <a:t>han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participado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por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razones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similares</a:t>
            </a:r>
            <a:r>
              <a:rPr lang="en-US" sz="1800" dirty="0" smtClean="0">
                <a:latin typeface="Garamond" panose="02020404030301010803" pitchFamily="18" charset="0"/>
              </a:rPr>
              <a:t>)</a:t>
            </a:r>
            <a:endParaRPr lang="en-US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0" grpId="2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086600" cy="1219200"/>
          </a:xfrm>
        </p:spPr>
        <p:txBody>
          <a:bodyPr/>
          <a:lstStyle/>
          <a:p>
            <a:r>
              <a:rPr lang="es-MX" altLang="en-US" dirty="0" smtClean="0"/>
              <a:t>La importancia sociológica, política, y de política pública de entender la construcción de distintas identidades (relacionadas con la negritud, </a:t>
            </a:r>
            <a:r>
              <a:rPr lang="es-MX" altLang="en-US" dirty="0" err="1" smtClean="0"/>
              <a:t>afrodescendencia</a:t>
            </a:r>
            <a:r>
              <a:rPr lang="es-MX" altLang="en-US" dirty="0"/>
              <a:t>)</a:t>
            </a:r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2228850"/>
            <a:ext cx="8686800" cy="432435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Entender construcción de una identidad (racial) en relación con otras </a:t>
            </a:r>
          </a:p>
          <a:p>
            <a:pPr lvl="1">
              <a:defRPr/>
            </a:pPr>
            <a:r>
              <a:rPr lang="es-MX" dirty="0" smtClean="0"/>
              <a:t>Y heterogeneidad al interior de cada una de estas “etiquetas” de identidad</a:t>
            </a:r>
          </a:p>
          <a:p>
            <a:pPr lvl="8">
              <a:defRPr/>
            </a:pPr>
            <a:endParaRPr lang="es-MX" dirty="0" smtClean="0"/>
          </a:p>
          <a:p>
            <a:pPr>
              <a:defRPr/>
            </a:pPr>
            <a:r>
              <a:rPr lang="es-MX" dirty="0" smtClean="0"/>
              <a:t>Importancia política ( </a:t>
            </a:r>
            <a:r>
              <a:rPr lang="en-US" dirty="0" smtClean="0"/>
              <a:t>&amp; </a:t>
            </a:r>
            <a:r>
              <a:rPr lang="es-MX" dirty="0" smtClean="0"/>
              <a:t>pública) de captar grupos poblacionales</a:t>
            </a:r>
          </a:p>
          <a:p>
            <a:pPr lvl="1">
              <a:defRPr/>
            </a:pPr>
            <a:r>
              <a:rPr lang="es-MX" dirty="0" smtClean="0"/>
              <a:t>De acuerdo a formas de auto-identificación (et al., Convenio no. 169 OIT)</a:t>
            </a:r>
          </a:p>
          <a:p>
            <a:pPr marL="565150" indent="-457200">
              <a:buFont typeface="Arial" charset="0"/>
              <a:buChar char="•"/>
              <a:defRPr/>
            </a:pPr>
            <a:endParaRPr lang="es-MX" altLang="en-US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77" y="76200"/>
            <a:ext cx="9213878" cy="67056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09512" cy="1527175"/>
          </a:xfrm>
        </p:spPr>
        <p:txBody>
          <a:bodyPr/>
          <a:lstStyle/>
          <a:p>
            <a:pPr algn="ctr"/>
            <a:r>
              <a:rPr lang="es-ES" altLang="en-US" dirty="0" smtClean="0"/>
              <a:t>Porcentaje interesado/a </a:t>
            </a:r>
            <a:r>
              <a:rPr lang="es-ES" altLang="en-US" dirty="0"/>
              <a:t>en </a:t>
            </a:r>
            <a:r>
              <a:rPr lang="es-ES" altLang="en-US" dirty="0" smtClean="0"/>
              <a:t>asistir/participar </a:t>
            </a:r>
            <a:r>
              <a:rPr lang="es-ES" altLang="en-US" dirty="0"/>
              <a:t>en estos </a:t>
            </a:r>
            <a:r>
              <a:rPr lang="es-ES" altLang="en-US" dirty="0" smtClean="0"/>
              <a:t>encuentros actividades</a:t>
            </a:r>
            <a:endParaRPr lang="es-E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3429000"/>
            <a:ext cx="45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latin typeface="Garamond" panose="02020404030301010803" pitchFamily="18" charset="0"/>
              </a:rPr>
              <a:t> Pearson chi2(5) =   6.2238   Pr = 0.285</a:t>
            </a:r>
            <a:endParaRPr lang="en-US" sz="1800" dirty="0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0288" y="2754868"/>
            <a:ext cx="45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Garamond" panose="02020404030301010803" pitchFamily="18" charset="0"/>
              </a:rPr>
              <a:t>Sin </a:t>
            </a:r>
            <a:r>
              <a:rPr lang="en-US" sz="1800" dirty="0" err="1" smtClean="0">
                <a:latin typeface="Garamond" panose="02020404030301010803" pitchFamily="18" charset="0"/>
              </a:rPr>
              <a:t>diferencias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significativas</a:t>
            </a:r>
            <a:endParaRPr lang="en-US" sz="1800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43600" y="2971800"/>
            <a:ext cx="23622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66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05000" y="190500"/>
            <a:ext cx="7239000" cy="1527175"/>
          </a:xfrm>
        </p:spPr>
        <p:txBody>
          <a:bodyPr/>
          <a:lstStyle/>
          <a:p>
            <a:r>
              <a:rPr lang="es-MX" altLang="en-US" dirty="0" smtClean="0"/>
              <a:t>Discusión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2228850"/>
            <a:ext cx="8610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Importante incluir desde luego una versión de moreno en Censo (en CC)</a:t>
            </a:r>
          </a:p>
          <a:p>
            <a:pPr lvl="1">
              <a:defRPr/>
            </a:pPr>
            <a:r>
              <a:rPr lang="es-MX" kern="0" dirty="0" smtClean="0"/>
              <a:t>Por subestimación del grupo más que por “sesgos” en análisis</a:t>
            </a:r>
          </a:p>
          <a:p>
            <a:pPr lvl="1">
              <a:defRPr/>
            </a:pPr>
            <a:r>
              <a:rPr lang="es-MX" kern="0" dirty="0" smtClean="0"/>
              <a:t>(Pero entender la evolución/dinámica de términos de identidad en contexto </a:t>
            </a:r>
            <a:r>
              <a:rPr lang="en-US" kern="0" dirty="0" err="1" smtClean="0"/>
              <a:t>donde</a:t>
            </a:r>
            <a:r>
              <a:rPr lang="en-US" kern="0" dirty="0" smtClean="0"/>
              <a:t> </a:t>
            </a:r>
            <a:r>
              <a:rPr lang="en-US" kern="0" dirty="0" err="1" smtClean="0"/>
              <a:t>estas</a:t>
            </a:r>
            <a:r>
              <a:rPr lang="en-US" kern="0" dirty="0" smtClean="0"/>
              <a:t> </a:t>
            </a:r>
            <a:r>
              <a:rPr lang="en-US" kern="0" dirty="0" err="1" smtClean="0"/>
              <a:t>categorías</a:t>
            </a:r>
            <a:r>
              <a:rPr lang="en-US" kern="0" dirty="0" smtClean="0"/>
              <a:t> van </a:t>
            </a:r>
            <a:r>
              <a:rPr lang="en-US" kern="0" dirty="0" err="1" smtClean="0"/>
              <a:t>emergiendo</a:t>
            </a:r>
            <a:r>
              <a:rPr lang="es-MX" kern="0" dirty="0" smtClean="0"/>
              <a:t>)</a:t>
            </a:r>
          </a:p>
          <a:p>
            <a:pPr lvl="8">
              <a:defRPr/>
            </a:pPr>
            <a:endParaRPr lang="es-MX" kern="0" dirty="0" smtClean="0"/>
          </a:p>
          <a:p>
            <a:pPr>
              <a:defRPr/>
            </a:pPr>
            <a:r>
              <a:rPr lang="es-MX" kern="0" dirty="0" smtClean="0"/>
              <a:t>Heterogeneidad al interior de la categoría “negro” podría explicar falta de diferencias con moreno</a:t>
            </a:r>
          </a:p>
          <a:p>
            <a:pPr lvl="1">
              <a:defRPr/>
            </a:pPr>
            <a:r>
              <a:rPr lang="es-MX" kern="0" dirty="0" smtClean="0"/>
              <a:t>Urbano, mayor educación </a:t>
            </a:r>
          </a:p>
          <a:p>
            <a:pPr lvl="1">
              <a:defRPr/>
            </a:pPr>
            <a:r>
              <a:rPr lang="es-MX" kern="0" dirty="0" smtClean="0"/>
              <a:t>Rural, de mayor edad</a:t>
            </a:r>
          </a:p>
          <a:p>
            <a:pPr lvl="1">
              <a:defRPr/>
            </a:pPr>
            <a:r>
              <a:rPr lang="es-MX" kern="0" dirty="0" smtClean="0"/>
              <a:t>Más/menos participativo en movimientos</a:t>
            </a:r>
          </a:p>
          <a:p>
            <a:pPr lvl="8">
              <a:defRPr/>
            </a:pPr>
            <a:endParaRPr lang="es-MX" kern="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05000" y="190500"/>
            <a:ext cx="7239000" cy="1527175"/>
          </a:xfrm>
        </p:spPr>
        <p:txBody>
          <a:bodyPr/>
          <a:lstStyle/>
          <a:p>
            <a:r>
              <a:rPr lang="es-MX" altLang="en-US" dirty="0" smtClean="0"/>
              <a:t>Enfoque regional de construcción de la identidad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53440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MX" altLang="en-US" dirty="0" smtClean="0"/>
              <a:t>Diáspora africana e identidades raciales</a:t>
            </a:r>
          </a:p>
          <a:p>
            <a:pPr lvl="8">
              <a:spcBef>
                <a:spcPts val="600"/>
              </a:spcBef>
            </a:pPr>
            <a:endParaRPr lang="es-MX" altLang="en-US" dirty="0" smtClean="0"/>
          </a:p>
          <a:p>
            <a:pPr>
              <a:spcBef>
                <a:spcPts val="600"/>
              </a:spcBef>
            </a:pPr>
            <a:r>
              <a:rPr lang="es-MX" altLang="en-US" dirty="0" smtClean="0"/>
              <a:t>Identidades negras en América Latina</a:t>
            </a:r>
          </a:p>
          <a:p>
            <a:pPr lvl="6">
              <a:spcBef>
                <a:spcPts val="600"/>
              </a:spcBef>
            </a:pPr>
            <a:endParaRPr lang="es-MX" altLang="en-US" dirty="0"/>
          </a:p>
          <a:p>
            <a:pPr>
              <a:spcBef>
                <a:spcPts val="600"/>
              </a:spcBef>
            </a:pPr>
            <a:r>
              <a:rPr lang="es-MX" altLang="en-US" dirty="0" smtClean="0"/>
              <a:t>La negritud en México</a:t>
            </a:r>
          </a:p>
          <a:p>
            <a:pPr lvl="1">
              <a:spcBef>
                <a:spcPts val="600"/>
              </a:spcBef>
            </a:pPr>
            <a:r>
              <a:rPr lang="es-MX" altLang="en-US" dirty="0" smtClean="0">
                <a:solidFill>
                  <a:schemeClr val="tx1"/>
                </a:solidFill>
              </a:rPr>
              <a:t>Mayor reconocimiento (gradualmente)</a:t>
            </a:r>
          </a:p>
          <a:p>
            <a:pPr lvl="1">
              <a:spcBef>
                <a:spcPts val="600"/>
              </a:spcBef>
            </a:pPr>
            <a:r>
              <a:rPr lang="es-MX" altLang="en-US" dirty="0" smtClean="0">
                <a:solidFill>
                  <a:schemeClr val="tx1"/>
                </a:solidFill>
              </a:rPr>
              <a:t>Organización de movimientos negros</a:t>
            </a:r>
          </a:p>
          <a:p>
            <a:pPr lvl="1">
              <a:spcBef>
                <a:spcPts val="600"/>
              </a:spcBef>
            </a:pPr>
            <a:r>
              <a:rPr lang="es-MX" altLang="en-US" dirty="0">
                <a:solidFill>
                  <a:schemeClr val="tx1"/>
                </a:solidFill>
              </a:rPr>
              <a:t>¿“</a:t>
            </a:r>
            <a:r>
              <a:rPr lang="es-MX" altLang="en-US" dirty="0" err="1">
                <a:solidFill>
                  <a:schemeClr val="tx1"/>
                </a:solidFill>
              </a:rPr>
              <a:t>Excepcionalismo</a:t>
            </a:r>
            <a:r>
              <a:rPr lang="es-MX" altLang="en-US" dirty="0">
                <a:solidFill>
                  <a:schemeClr val="tx1"/>
                </a:solidFill>
              </a:rPr>
              <a:t>” </a:t>
            </a:r>
            <a:r>
              <a:rPr lang="es-MX" altLang="en-US" dirty="0" smtClean="0">
                <a:solidFill>
                  <a:schemeClr val="tx1"/>
                </a:solidFill>
              </a:rPr>
              <a:t>mexicano (sobre término) </a:t>
            </a:r>
            <a:r>
              <a:rPr lang="es-MX" altLang="en-US" dirty="0" err="1" smtClean="0">
                <a:solidFill>
                  <a:schemeClr val="tx1"/>
                </a:solidFill>
              </a:rPr>
              <a:t>afromexicano</a:t>
            </a:r>
            <a:r>
              <a:rPr lang="es-MX" altLang="en-US" dirty="0">
                <a:solidFill>
                  <a:schemeClr val="tx1"/>
                </a:solidFill>
              </a:rPr>
              <a:t>)</a:t>
            </a:r>
            <a:r>
              <a:rPr lang="es-MX" altLang="en-US" dirty="0" smtClean="0">
                <a:solidFill>
                  <a:schemeClr val="tx1"/>
                </a:solidFill>
              </a:rPr>
              <a:t>? </a:t>
            </a:r>
            <a:endParaRPr lang="es-MX" altLang="en-US" dirty="0">
              <a:solidFill>
                <a:schemeClr val="tx1"/>
              </a:solidFill>
            </a:endParaRPr>
          </a:p>
          <a:p>
            <a:pPr lvl="8">
              <a:spcBef>
                <a:spcPts val="600"/>
              </a:spcBef>
            </a:pPr>
            <a:endParaRPr lang="es-MX" altLang="en-US" dirty="0" smtClean="0"/>
          </a:p>
          <a:p>
            <a:pPr>
              <a:spcBef>
                <a:spcPts val="600"/>
              </a:spcBef>
            </a:pPr>
            <a:r>
              <a:rPr lang="es-MX" altLang="en-US" dirty="0" smtClean="0"/>
              <a:t>Identidades </a:t>
            </a:r>
            <a:r>
              <a:rPr lang="es-MX" altLang="en-US" dirty="0"/>
              <a:t>negras/afro en la Costa Chica de Guerrero y Oaxaca</a:t>
            </a:r>
          </a:p>
          <a:p>
            <a:pPr lvl="1">
              <a:spcBef>
                <a:spcPts val="600"/>
              </a:spcBef>
            </a:pPr>
            <a:r>
              <a:rPr lang="es-MX" altLang="en-US" dirty="0">
                <a:solidFill>
                  <a:schemeClr val="tx1"/>
                </a:solidFill>
              </a:rPr>
              <a:t>Negro vs. </a:t>
            </a:r>
            <a:r>
              <a:rPr lang="es-MX" altLang="en-US" dirty="0" smtClean="0">
                <a:solidFill>
                  <a:schemeClr val="tx1"/>
                </a:solidFill>
              </a:rPr>
              <a:t>Moreno</a:t>
            </a:r>
            <a:r>
              <a:rPr lang="es-MX" altLang="en-US" dirty="0">
                <a:solidFill>
                  <a:schemeClr val="tx1"/>
                </a:solidFill>
              </a:rPr>
              <a:t> </a:t>
            </a:r>
            <a:r>
              <a:rPr lang="es-MX" altLang="en-US" dirty="0" smtClean="0">
                <a:solidFill>
                  <a:schemeClr val="tx1"/>
                </a:solidFill>
              </a:rPr>
              <a:t>(cf. Lewis; </a:t>
            </a:r>
            <a:r>
              <a:rPr lang="es-MX" altLang="en-US" dirty="0" err="1" smtClean="0">
                <a:solidFill>
                  <a:schemeClr val="tx1"/>
                </a:solidFill>
              </a:rPr>
              <a:t>Vaughn</a:t>
            </a:r>
            <a:r>
              <a:rPr lang="es-MX" altLang="en-US" dirty="0">
                <a:solidFill>
                  <a:schemeClr val="tx1"/>
                </a:solidFill>
              </a:rPr>
              <a:t>), ¿variación geográfica?</a:t>
            </a:r>
            <a:endParaRPr lang="es-MX" altLang="en-US" b="1" dirty="0"/>
          </a:p>
          <a:p>
            <a:pPr>
              <a:spcBef>
                <a:spcPts val="600"/>
              </a:spcBef>
            </a:pPr>
            <a:endParaRPr lang="es-MX" alt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6860"/>
            <a:ext cx="1271588" cy="22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934200" cy="1219200"/>
          </a:xfrm>
        </p:spPr>
        <p:txBody>
          <a:bodyPr/>
          <a:lstStyle/>
          <a:p>
            <a:r>
              <a:rPr lang="es-MX" altLang="en-US" dirty="0" smtClean="0"/>
              <a:t>Preguntas que guían nuestra investigación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2228850"/>
            <a:ext cx="8763000" cy="432435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¿Qué factores están asociados a una construcción de identidad morena en relación con una identidad “negra”?</a:t>
            </a:r>
          </a:p>
          <a:p>
            <a:pPr lvl="8">
              <a:defRPr/>
            </a:pPr>
            <a:endParaRPr lang="es-MX" dirty="0" smtClean="0"/>
          </a:p>
          <a:p>
            <a:pPr>
              <a:defRPr/>
            </a:pPr>
            <a:r>
              <a:rPr lang="es-MX" dirty="0" smtClean="0"/>
              <a:t>¿Qué se pierde cuando no se incluye a los morenos (con identidad, ascendencia afro) en la Costa Chica?</a:t>
            </a:r>
          </a:p>
          <a:p>
            <a:pPr lvl="1">
              <a:defRPr/>
            </a:pPr>
            <a:r>
              <a:rPr lang="es-MX" dirty="0" smtClean="0"/>
              <a:t>En cobertura</a:t>
            </a:r>
          </a:p>
          <a:p>
            <a:pPr lvl="1">
              <a:defRPr/>
            </a:pPr>
            <a:r>
              <a:rPr lang="es-MX" dirty="0" smtClean="0"/>
              <a:t>En “sesgos” en la medición del NSE, otras estadísticas</a:t>
            </a:r>
          </a:p>
          <a:p>
            <a:pPr lvl="1">
              <a:defRPr/>
            </a:pPr>
            <a:r>
              <a:rPr lang="es-MX" dirty="0" smtClean="0"/>
              <a:t>En entendimiento de la participación política en movimientos afrodescendiente</a:t>
            </a:r>
          </a:p>
          <a:p>
            <a:pPr marL="3657600" lvl="8" indent="0">
              <a:buNone/>
              <a:defRPr/>
            </a:pPr>
            <a:endParaRPr lang="es-MX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6305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038600" y="4800600"/>
            <a:ext cx="4953000" cy="1066800"/>
          </a:xfrm>
        </p:spPr>
        <p:txBody>
          <a:bodyPr/>
          <a:lstStyle/>
          <a:p>
            <a:pPr algn="r"/>
            <a:r>
              <a:rPr lang="en-US" altLang="en-US" dirty="0" err="1" smtClean="0"/>
              <a:t>Municipios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localidades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muestreadas</a:t>
            </a:r>
            <a:r>
              <a:rPr lang="en-US" altLang="en-US" dirty="0" smtClean="0"/>
              <a:t> (</a:t>
            </a:r>
            <a:r>
              <a:rPr lang="es-MX" altLang="en-US" dirty="0" smtClean="0"/>
              <a:t>rojo) y localidades (puntos)</a:t>
            </a:r>
            <a:endParaRPr lang="en-US" altLang="en-US" dirty="0" smtClean="0"/>
          </a:p>
        </p:txBody>
      </p:sp>
      <p:sp>
        <p:nvSpPr>
          <p:cNvPr id="11268" name="AutoShape 5" descr="https://mail.google.com/mail/u/0/?ui=2&amp;ik=43bccc75b4&amp;view=fimg&amp;th=1475b623403131d0&amp;attid=0.1&amp;disp=emb&amp;realattid=2ad0dbb9cb2899a2_0.1.1&amp;attbid=ANGjdJ_KA18eta8tnD1dzoYUB-o2rkwJRyVQaygpgrWE0V8bddqlRYGpjyjd4MuwnrQ0I7nuJ86OhlvkEXge5_-_N_PwUhGRMyl73_t4GykPfC4TE_E4bEFYcfQ0lfQ&amp;sz=w1600-h1000&amp;ats=1415994635764&amp;rm=1475b623403131d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0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934200" cy="1219200"/>
          </a:xfrm>
        </p:spPr>
        <p:txBody>
          <a:bodyPr/>
          <a:lstStyle/>
          <a:p>
            <a:r>
              <a:rPr lang="es-MX" altLang="en-US" dirty="0"/>
              <a:t>Metodología de selección de muestra</a:t>
            </a:r>
            <a:endParaRPr lang="es-MX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2305050"/>
            <a:ext cx="8686800" cy="4324350"/>
          </a:xfrm>
        </p:spPr>
        <p:txBody>
          <a:bodyPr/>
          <a:lstStyle/>
          <a:p>
            <a:pPr>
              <a:defRPr/>
            </a:pPr>
            <a:r>
              <a:rPr lang="es-ES" dirty="0"/>
              <a:t>Marco </a:t>
            </a:r>
            <a:r>
              <a:rPr lang="es-ES" dirty="0" err="1"/>
              <a:t>muestral</a:t>
            </a:r>
            <a:r>
              <a:rPr lang="es-ES" dirty="0"/>
              <a:t>: 32 localidades en la Costa Chica</a:t>
            </a:r>
          </a:p>
          <a:p>
            <a:pPr lvl="8">
              <a:defRPr/>
            </a:pPr>
            <a:endParaRPr lang="es-ES" dirty="0"/>
          </a:p>
          <a:p>
            <a:pPr>
              <a:defRPr/>
            </a:pPr>
            <a:r>
              <a:rPr lang="es-ES" dirty="0" smtClean="0"/>
              <a:t>Muestra </a:t>
            </a:r>
            <a:r>
              <a:rPr lang="es-ES" dirty="0"/>
              <a:t>aleatoria </a:t>
            </a:r>
            <a:r>
              <a:rPr lang="es-ES" dirty="0" err="1"/>
              <a:t>multietápica</a:t>
            </a:r>
            <a:r>
              <a:rPr lang="es-ES" dirty="0"/>
              <a:t> por </a:t>
            </a:r>
            <a:r>
              <a:rPr lang="es-ES" dirty="0" smtClean="0"/>
              <a:t>conglomerados</a:t>
            </a:r>
          </a:p>
          <a:p>
            <a:pPr lvl="8"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Agrupación de observaciones por diseño </a:t>
            </a:r>
          </a:p>
          <a:p>
            <a:pPr lvl="1">
              <a:defRPr/>
            </a:pPr>
            <a:r>
              <a:rPr lang="es-ES" dirty="0" smtClean="0"/>
              <a:t>→ Necesidad de ajustar errores estándar (estimar efectos de varia</a:t>
            </a:r>
          </a:p>
          <a:p>
            <a:pPr lvl="1">
              <a:defRPr/>
            </a:pPr>
            <a:r>
              <a:rPr lang="es-ES" dirty="0"/>
              <a:t>→ </a:t>
            </a:r>
            <a:r>
              <a:rPr lang="es-ES" dirty="0" smtClean="0"/>
              <a:t>Posibilidad de considerar procesos comunitarios en construcción identidad</a:t>
            </a:r>
            <a:endParaRPr lang="es-ES" dirty="0"/>
          </a:p>
          <a:p>
            <a:pPr lvl="1">
              <a:defRPr/>
            </a:pPr>
            <a:endParaRPr lang="es-ES" dirty="0" smtClean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MX" altLang="en-US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41275"/>
            <a:ext cx="17048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40122" r="28375" b="14183"/>
          <a:stretch/>
        </p:blipFill>
        <p:spPr>
          <a:xfrm>
            <a:off x="574675" y="1752600"/>
            <a:ext cx="834072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1066800"/>
          </a:xfrm>
        </p:spPr>
        <p:txBody>
          <a:bodyPr/>
          <a:lstStyle/>
          <a:p>
            <a:r>
              <a:rPr lang="es-MX" altLang="en-US" dirty="0"/>
              <a:t>(</a:t>
            </a:r>
            <a:r>
              <a:rPr lang="es-MX" altLang="en-US" dirty="0" smtClean="0"/>
              <a:t>Repaso rápido del) filtro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826250" y="2220913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51% (N = 620)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702050" y="2220913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49% (N = 584)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778250" y="3059113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11% (N = 73)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750050" y="3048000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89% (N = 547)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3702050" y="3973513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14% (N = 75)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6826250" y="3973513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86% (N = 472)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3778250" y="4800600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75% (N = 353)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6750050" y="4800600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25% (N = 119)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3702050" y="6030913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32% (N = 114)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7" name="TextBox 15"/>
          <p:cNvSpPr txBox="1">
            <a:spLocks noChangeArrowheads="1"/>
          </p:cNvSpPr>
          <p:nvPr/>
        </p:nvSpPr>
        <p:spPr bwMode="auto">
          <a:xfrm>
            <a:off x="6826250" y="6019800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dirty="0" smtClean="0">
                <a:latin typeface="Garamond" panose="02020404030301010803" pitchFamily="18" charset="0"/>
              </a:rPr>
              <a:t>68% (N = 239)</a:t>
            </a:r>
            <a:endParaRPr lang="es-MX" altLang="en-US" dirty="0">
              <a:latin typeface="Garamond" panose="02020404030301010803" pitchFamily="18" charset="0"/>
            </a:endParaRPr>
          </a:p>
        </p:txBody>
      </p:sp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5638800" y="457200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n-US" sz="2000" dirty="0" smtClean="0">
                <a:latin typeface="Garamond" panose="02020404030301010803" pitchFamily="18" charset="0"/>
              </a:rPr>
              <a:t>Total entrevistas en Costa Chica (N = 1,204)</a:t>
            </a:r>
            <a:endParaRPr lang="es-MX" altLang="en-US" sz="2000" dirty="0">
              <a:latin typeface="Garamond" panose="02020404030301010803" pitchFamily="18" charset="0"/>
            </a:endParaRPr>
          </a:p>
        </p:txBody>
      </p:sp>
      <p:sp>
        <p:nvSpPr>
          <p:cNvPr id="11279" name="TextBox 17"/>
          <p:cNvSpPr txBox="1">
            <a:spLocks noChangeArrowheads="1"/>
          </p:cNvSpPr>
          <p:nvPr/>
        </p:nvSpPr>
        <p:spPr bwMode="auto">
          <a:xfrm>
            <a:off x="609600" y="647700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2000" dirty="0" smtClean="0">
                <a:latin typeface="Garamond" panose="02020404030301010803" pitchFamily="18" charset="0"/>
              </a:rPr>
              <a:t>		</a:t>
            </a:r>
            <a:r>
              <a:rPr lang="es-MX" altLang="en-US" sz="2000" dirty="0">
                <a:latin typeface="Garamond" panose="02020404030301010803" pitchFamily="18" charset="0"/>
              </a:rPr>
              <a:t>	</a:t>
            </a:r>
            <a:r>
              <a:rPr lang="es-MX" altLang="en-US" sz="2000" dirty="0" smtClean="0">
                <a:latin typeface="Garamond" panose="02020404030301010803" pitchFamily="18" charset="0"/>
              </a:rPr>
              <a:t>                (N = 846)  			(N = 358)</a:t>
            </a:r>
            <a:endParaRPr lang="es-MX" alt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77788" y="87313"/>
          <a:ext cx="9026525" cy="655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5" imgW="8677741" imgH="6297135" progId="Excel.Sheet.12">
                  <p:embed/>
                </p:oleObj>
              </mc:Choice>
              <mc:Fallback>
                <p:oleObj name="Worksheet" r:id="rId5" imgW="8677741" imgH="629713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87313"/>
                        <a:ext cx="9026525" cy="655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5822950" y="-76200"/>
            <a:ext cx="3244850" cy="1066800"/>
          </a:xfrm>
        </p:spPr>
        <p:txBody>
          <a:bodyPr/>
          <a:lstStyle/>
          <a:p>
            <a:pPr algn="r"/>
            <a:r>
              <a:rPr lang="es-MX" altLang="en-US" sz="2400" dirty="0" smtClean="0"/>
              <a:t>Identidad </a:t>
            </a:r>
            <a:br>
              <a:rPr lang="es-MX" altLang="en-US" sz="2400" dirty="0" smtClean="0"/>
            </a:br>
            <a:r>
              <a:rPr lang="es-MX" altLang="en-US" sz="2400" dirty="0" smtClean="0"/>
              <a:t>(pregunta abierta)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5842337"/>
            <a:ext cx="5334000" cy="10156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ES" altLang="en-US" sz="2000" b="1" dirty="0">
                <a:latin typeface="Garamond" panose="02020404030301010803" pitchFamily="18" charset="0"/>
              </a:rPr>
              <a:t>“En nuestro país viven personas de múltiples características y orígenes raciales, ¿podría usted decirnos cuál considera usted que es su raza?”</a:t>
            </a:r>
          </a:p>
        </p:txBody>
      </p:sp>
    </p:spTree>
    <p:extLst>
      <p:ext uri="{BB962C8B-B14F-4D97-AF65-F5344CB8AC3E}">
        <p14:creationId xmlns:p14="http://schemas.microsoft.com/office/powerpoint/2010/main" val="6768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" y="238125"/>
            <a:ext cx="9096088" cy="6619875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066800"/>
          </a:xfrm>
        </p:spPr>
        <p:txBody>
          <a:bodyPr/>
          <a:lstStyle/>
          <a:p>
            <a:pPr algn="ctr"/>
            <a:r>
              <a:rPr lang="es-MX" altLang="en-US" dirty="0" smtClean="0"/>
              <a:t>Fluidez de la identidad: la abierta de acuerdo a categorías del filtro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1752600"/>
            <a:ext cx="1143000" cy="312420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91400" y="2209800"/>
            <a:ext cx="1143000" cy="164592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2895600"/>
            <a:ext cx="1143000" cy="137160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0" y="2895600"/>
            <a:ext cx="1143000" cy="1188720"/>
          </a:xfrm>
          <a:prstGeom prst="ellipse">
            <a:avLst/>
          </a:prstGeom>
          <a:ln w="317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1400" dirty="0" smtClean="0">
              <a:latin typeface="Garamond" panose="02020404030301010803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030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narcoculture.com/" TargetMode="External"/></Relationships>
</file>

<file path=ppt/theme/theme1.xml><?xml version="1.0" encoding="utf-8"?>
<a:theme xmlns:a="http://schemas.openxmlformats.org/drawingml/2006/main" name="Echo">
  <a:themeElements>
    <a:clrScheme name="Echo 9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8A00"/>
      </a:accent6>
      <a:hlink>
        <a:srgbClr val="CC6600"/>
      </a:hlink>
      <a:folHlink>
        <a:srgbClr val="808080"/>
      </a:folHlink>
    </a:clrScheme>
    <a:fontScheme name="Echo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400" dirty="0" smtClean="0">
            <a:latin typeface="Garamond" panose="02020404030301010803" pitchFamily="18" charset="0"/>
            <a:hlinkClick xmlns:r="http://schemas.openxmlformats.org/officeDocument/2006/relationships" r:id="rId1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8050</TotalTime>
  <Words>1037</Words>
  <Application>Microsoft Office PowerPoint</Application>
  <PresentationFormat>On-screen Show (4:3)</PresentationFormat>
  <Paragraphs>124</Paragraphs>
  <Slides>21</Slides>
  <Notes>13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Echo</vt:lpstr>
      <vt:lpstr>Worksheet</vt:lpstr>
      <vt:lpstr>¿Negro o Moreno?: Factores que Influyen la Identidad Negra en Contraposicion a la Identidad Morena en la Costa Chica de Guerrero y Oaxaca, México</vt:lpstr>
      <vt:lpstr>La importancia sociológica, política, y de política pública de entender la construcción de distintas identidades (relacionadas con la negritud, afrodescendencia)</vt:lpstr>
      <vt:lpstr>Enfoque regional de construcción de la identidad</vt:lpstr>
      <vt:lpstr>Preguntas que guían nuestra investigación</vt:lpstr>
      <vt:lpstr>Municipios con localidades muestreadas (rojo) y localidades (puntos)</vt:lpstr>
      <vt:lpstr>Metodología de selección de muestra</vt:lpstr>
      <vt:lpstr>(Repaso rápido del) filtro</vt:lpstr>
      <vt:lpstr>Identidad  (pregunta abierta)</vt:lpstr>
      <vt:lpstr>Fluidez de la identidad: la abierta de acuerdo a categorías del filtro</vt:lpstr>
      <vt:lpstr>Fluidez de la identidad: la abierta de acuerdo a categorías del filtro</vt:lpstr>
      <vt:lpstr>Fluidez de la identidad: la abierta de acuerdo a categorías del filtro</vt:lpstr>
      <vt:lpstr>Fluidez de la identidad: la abierta de acuerdo a categorías del filtro</vt:lpstr>
      <vt:lpstr>Fluidez de la identidad: la abierta de acuerdo a categorías del filtro</vt:lpstr>
      <vt:lpstr>Fluidez de la identidad: la abierta de acuerdo a categorías del filtro</vt:lpstr>
      <vt:lpstr>Diferencias en perfil sociodemográfico</vt:lpstr>
      <vt:lpstr>Diferencias en cobertura, demográficas </vt:lpstr>
      <vt:lpstr>PowerPoint Presentation</vt:lpstr>
      <vt:lpstr>¿Qué tan de acuerdo está usted con que los negros se organicen como fuerza política para reclamar sus derechos?</vt:lpstr>
      <vt:lpstr>Porcentaje que ha participado en algún encuentro, celebración, organización, u otra actividad para defender los intereses de los negros</vt:lpstr>
      <vt:lpstr>Porcentaje interesado/a en asistir/participar en estos encuentros actividades</vt:lpstr>
      <vt:lpstr>Discusión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and Back Again:  Migration and Return Strategies  of Latin Americans in the U.S.</dc:title>
  <dc:creator>Fernando Riosmena</dc:creator>
  <cp:lastModifiedBy>Nancy Doolan</cp:lastModifiedBy>
  <cp:revision>960</cp:revision>
  <dcterms:created xsi:type="dcterms:W3CDTF">2005-06-29T00:45:00Z</dcterms:created>
  <dcterms:modified xsi:type="dcterms:W3CDTF">2015-03-19T19:42:36Z</dcterms:modified>
</cp:coreProperties>
</file>