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56" r:id="rId2"/>
    <p:sldId id="266" r:id="rId3"/>
    <p:sldId id="267" r:id="rId4"/>
    <p:sldId id="268" r:id="rId5"/>
    <p:sldId id="288" r:id="rId6"/>
    <p:sldId id="271" r:id="rId7"/>
    <p:sldId id="270" r:id="rId8"/>
    <p:sldId id="277" r:id="rId9"/>
    <p:sldId id="278" r:id="rId10"/>
    <p:sldId id="272" r:id="rId11"/>
    <p:sldId id="269" r:id="rId12"/>
    <p:sldId id="273" r:id="rId13"/>
    <p:sldId id="279" r:id="rId14"/>
    <p:sldId id="276" r:id="rId15"/>
    <p:sldId id="275" r:id="rId16"/>
    <p:sldId id="274" r:id="rId17"/>
    <p:sldId id="280" r:id="rId18"/>
    <p:sldId id="282" r:id="rId19"/>
    <p:sldId id="281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eneflores:Documents:Research:Telles:PERLA:PERLA%20Book:Graphs:PERLA%20book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edgrazi\Dropbox\Project%20Telles\Review%20July12\Graphs%20and%20Tables%20Brazil%20PERLA%20July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edgrazi\Dropbox\Project%20Telles\Review%20July12\Graphs%20and%20Tables%20Brazil%20PERLA%20July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edgrazi\Dropbox\Project%20Telles\Review%20July12\Graphs%20and%20Tables%20Brazil%20PERLA%20July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'Defining minority'!$B$66:$B$76</c:f>
              <c:strCache>
                <c:ptCount val="11"/>
                <c:pt idx="0">
                  <c:v>Open-ended: negro</c:v>
                </c:pt>
                <c:pt idx="1">
                  <c:v>Open-ended: preto</c:v>
                </c:pt>
                <c:pt idx="2">
                  <c:v>Self-Id. preto</c:v>
                </c:pt>
                <c:pt idx="3">
                  <c:v>African ancestor</c:v>
                </c:pt>
                <c:pt idx="4">
                  <c:v>Color 6+ &amp; Kinky hair</c:v>
                </c:pt>
                <c:pt idx="5">
                  <c:v>Open-ended: pardo</c:v>
                </c:pt>
                <c:pt idx="6">
                  <c:v>Skin Color 6+</c:v>
                </c:pt>
                <c:pt idx="7">
                  <c:v>Kinky/curly hair</c:v>
                </c:pt>
                <c:pt idx="8">
                  <c:v>Self-Id. pardo</c:v>
                </c:pt>
                <c:pt idx="9">
                  <c:v>Self-Id.: preto/pardo</c:v>
                </c:pt>
                <c:pt idx="10">
                  <c:v>Interviewer: preto/pardo</c:v>
                </c:pt>
              </c:strCache>
            </c:strRef>
          </c:cat>
          <c:val>
            <c:numRef>
              <c:f>'Defining minority'!$C$66:$C$76</c:f>
              <c:numCache>
                <c:formatCode>General</c:formatCode>
                <c:ptCount val="11"/>
                <c:pt idx="0">
                  <c:v>5.6</c:v>
                </c:pt>
                <c:pt idx="1">
                  <c:v>6.9</c:v>
                </c:pt>
                <c:pt idx="2">
                  <c:v>15.2</c:v>
                </c:pt>
                <c:pt idx="3">
                  <c:v>18</c:v>
                </c:pt>
                <c:pt idx="4">
                  <c:v>19.3</c:v>
                </c:pt>
                <c:pt idx="5">
                  <c:v>25</c:v>
                </c:pt>
                <c:pt idx="6">
                  <c:v>30.8</c:v>
                </c:pt>
                <c:pt idx="7">
                  <c:v>31.4</c:v>
                </c:pt>
                <c:pt idx="8">
                  <c:v>39.700000000000003</c:v>
                </c:pt>
                <c:pt idx="9">
                  <c:v>54.9</c:v>
                </c:pt>
                <c:pt idx="10">
                  <c:v>59.4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53184"/>
        <c:axId val="44254720"/>
      </c:barChart>
      <c:catAx>
        <c:axId val="44253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900">
                <a:latin typeface="Times New Roman"/>
                <a:cs typeface="Times New Roman"/>
              </a:defRPr>
            </a:pPr>
            <a:endParaRPr lang="en-US"/>
          </a:p>
        </c:txPr>
        <c:crossAx val="44254720"/>
        <c:crosses val="autoZero"/>
        <c:auto val="1"/>
        <c:lblAlgn val="ctr"/>
        <c:lblOffset val="100"/>
        <c:noMultiLvlLbl val="0"/>
      </c:catAx>
      <c:valAx>
        <c:axId val="44254720"/>
        <c:scaling>
          <c:orientation val="minMax"/>
          <c:max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4253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'Figure 4.3 (BR)'!$B$1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bg1"/>
            </a:solidFill>
            <a:ln>
              <a:solidFill>
                <a:prstClr val="black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60000"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4.3 (BR)'!$A$2:$A$9</c:f>
              <c:strCache>
                <c:ptCount val="8"/>
                <c:pt idx="0">
                  <c:v>inside their families</c:v>
                </c:pt>
                <c:pt idx="1">
                  <c:v>in social gatherings/events</c:v>
                </c:pt>
                <c:pt idx="2">
                  <c:v>in hospital/clinics</c:v>
                </c:pt>
                <c:pt idx="3">
                  <c:v>in the workplace</c:v>
                </c:pt>
                <c:pt idx="4">
                  <c:v>in contact with the police</c:v>
                </c:pt>
                <c:pt idx="5">
                  <c:v>in the public space</c:v>
                </c:pt>
                <c:pt idx="6">
                  <c:v>in job searching</c:v>
                </c:pt>
                <c:pt idx="7">
                  <c:v>trated as suspicious on the street (only men)</c:v>
                </c:pt>
              </c:strCache>
            </c:strRef>
          </c:cat>
          <c:val>
            <c:numRef>
              <c:f>'Figure 4.3 (BR)'!$B$2:$B$9</c:f>
              <c:numCache>
                <c:formatCode>0.00%</c:formatCode>
                <c:ptCount val="8"/>
                <c:pt idx="0">
                  <c:v>5.2999999999999999E-2</c:v>
                </c:pt>
                <c:pt idx="1">
                  <c:v>8.4000000000000005E-2</c:v>
                </c:pt>
                <c:pt idx="2" formatCode="0%">
                  <c:v>8.5000000000000006E-2</c:v>
                </c:pt>
                <c:pt idx="3" formatCode="0%">
                  <c:v>7.0000000000000007E-2</c:v>
                </c:pt>
                <c:pt idx="4">
                  <c:v>6.8000000000000005E-2</c:v>
                </c:pt>
                <c:pt idx="5" formatCode="0%">
                  <c:v>7.0000000000000007E-2</c:v>
                </c:pt>
                <c:pt idx="6">
                  <c:v>0.112</c:v>
                </c:pt>
                <c:pt idx="7">
                  <c:v>0.20899999999999999</c:v>
                </c:pt>
              </c:numCache>
            </c:numRef>
          </c:val>
        </c:ser>
        <c:ser>
          <c:idx val="1"/>
          <c:order val="1"/>
          <c:tx>
            <c:strRef>
              <c:f>'Figure 4.3 (BR)'!$C$1</c:f>
              <c:strCache>
                <c:ptCount val="1"/>
                <c:pt idx="0">
                  <c:v>brown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4.3 (BR)'!$A$2:$A$9</c:f>
              <c:strCache>
                <c:ptCount val="8"/>
                <c:pt idx="0">
                  <c:v>inside their families</c:v>
                </c:pt>
                <c:pt idx="1">
                  <c:v>in social gatherings/events</c:v>
                </c:pt>
                <c:pt idx="2">
                  <c:v>in hospital/clinics</c:v>
                </c:pt>
                <c:pt idx="3">
                  <c:v>in the workplace</c:v>
                </c:pt>
                <c:pt idx="4">
                  <c:v>in contact with the police</c:v>
                </c:pt>
                <c:pt idx="5">
                  <c:v>in the public space</c:v>
                </c:pt>
                <c:pt idx="6">
                  <c:v>in job searching</c:v>
                </c:pt>
                <c:pt idx="7">
                  <c:v>trated as suspicious on the street (only men)</c:v>
                </c:pt>
              </c:strCache>
            </c:strRef>
          </c:cat>
          <c:val>
            <c:numRef>
              <c:f>'Figure 4.3 (BR)'!$C$2:$C$9</c:f>
              <c:numCache>
                <c:formatCode>0.00%</c:formatCode>
                <c:ptCount val="8"/>
                <c:pt idx="0">
                  <c:v>4.3999999999999997E-2</c:v>
                </c:pt>
                <c:pt idx="1">
                  <c:v>4.9000000000000002E-2</c:v>
                </c:pt>
                <c:pt idx="2">
                  <c:v>9.8000000000000101E-2</c:v>
                </c:pt>
                <c:pt idx="3">
                  <c:v>8.3000000000000004E-2</c:v>
                </c:pt>
                <c:pt idx="4">
                  <c:v>5.8999999999999997E-2</c:v>
                </c:pt>
                <c:pt idx="5">
                  <c:v>8.2000000000000003E-2</c:v>
                </c:pt>
                <c:pt idx="6">
                  <c:v>0.152</c:v>
                </c:pt>
                <c:pt idx="7">
                  <c:v>0.215</c:v>
                </c:pt>
              </c:numCache>
            </c:numRef>
          </c:val>
        </c:ser>
        <c:ser>
          <c:idx val="2"/>
          <c:order val="2"/>
          <c:tx>
            <c:strRef>
              <c:f>'Figure 4.3 (BR)'!$D$1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4.3 (BR)'!$A$2:$A$9</c:f>
              <c:strCache>
                <c:ptCount val="8"/>
                <c:pt idx="0">
                  <c:v>inside their families</c:v>
                </c:pt>
                <c:pt idx="1">
                  <c:v>in social gatherings/events</c:v>
                </c:pt>
                <c:pt idx="2">
                  <c:v>in hospital/clinics</c:v>
                </c:pt>
                <c:pt idx="3">
                  <c:v>in the workplace</c:v>
                </c:pt>
                <c:pt idx="4">
                  <c:v>in contact with the police</c:v>
                </c:pt>
                <c:pt idx="5">
                  <c:v>in the public space</c:v>
                </c:pt>
                <c:pt idx="6">
                  <c:v>in job searching</c:v>
                </c:pt>
                <c:pt idx="7">
                  <c:v>trated as suspicious on the street (only men)</c:v>
                </c:pt>
              </c:strCache>
            </c:strRef>
          </c:cat>
          <c:val>
            <c:numRef>
              <c:f>'Figure 4.3 (BR)'!$D$2:$D$9</c:f>
              <c:numCache>
                <c:formatCode>0.00%</c:formatCode>
                <c:ptCount val="8"/>
                <c:pt idx="0">
                  <c:v>2.9000000000000001E-2</c:v>
                </c:pt>
                <c:pt idx="1">
                  <c:v>0.125</c:v>
                </c:pt>
                <c:pt idx="2" formatCode="0.0%">
                  <c:v>0.128</c:v>
                </c:pt>
                <c:pt idx="3" formatCode="0.0%">
                  <c:v>0.13</c:v>
                </c:pt>
                <c:pt idx="4">
                  <c:v>0.13600000000000001</c:v>
                </c:pt>
                <c:pt idx="5">
                  <c:v>0.20100000000000001</c:v>
                </c:pt>
                <c:pt idx="6" formatCode="0%">
                  <c:v>0.22</c:v>
                </c:pt>
                <c:pt idx="7">
                  <c:v>0.35399999999999998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58400"/>
        <c:axId val="45572480"/>
      </c:barChart>
      <c:catAx>
        <c:axId val="45558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5572480"/>
        <c:crosses val="autoZero"/>
        <c:auto val="1"/>
        <c:lblAlgn val="ctr"/>
        <c:lblOffset val="100"/>
        <c:noMultiLvlLbl val="0"/>
      </c:catAx>
      <c:valAx>
        <c:axId val="4557248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5558400"/>
        <c:crosses val="autoZero"/>
        <c:crossBetween val="between"/>
        <c:majorUnit val="0.1"/>
      </c:valAx>
    </c:plotArea>
    <c:legend>
      <c:legendPos val="r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cat>
            <c:multiLvlStrRef>
              <c:f>'Figure_3.2 (BR)'!$A$26:$B$31</c:f>
              <c:multiLvlStrCache>
                <c:ptCount val="6"/>
                <c:lvl>
                  <c:pt idx="0">
                    <c:v>White</c:v>
                  </c:pt>
                  <c:pt idx="1">
                    <c:v>Brown</c:v>
                  </c:pt>
                  <c:pt idx="2">
                    <c:v>Black</c:v>
                  </c:pt>
                  <c:pt idx="3">
                    <c:v>White</c:v>
                  </c:pt>
                  <c:pt idx="4">
                    <c:v>Brown</c:v>
                  </c:pt>
                  <c:pt idx="5">
                    <c:v>Black</c:v>
                  </c:pt>
                </c:lvl>
                <c:lvl>
                  <c:pt idx="0">
                    <c:v>Self-identification</c:v>
                  </c:pt>
                  <c:pt idx="3">
                    <c:v>Classification by interviwer</c:v>
                  </c:pt>
                </c:lvl>
              </c:multiLvlStrCache>
            </c:multiLvlStrRef>
          </c:cat>
          <c:val>
            <c:numRef>
              <c:f>'Figure_3.2 (BR)'!$C$26:$C$31</c:f>
              <c:numCache>
                <c:formatCode>General</c:formatCode>
                <c:ptCount val="6"/>
                <c:pt idx="0">
                  <c:v>7.73</c:v>
                </c:pt>
                <c:pt idx="1">
                  <c:v>6.76</c:v>
                </c:pt>
                <c:pt idx="2">
                  <c:v>6.8599999999999977</c:v>
                </c:pt>
                <c:pt idx="3">
                  <c:v>7.8</c:v>
                </c:pt>
                <c:pt idx="4">
                  <c:v>6.8</c:v>
                </c:pt>
                <c:pt idx="5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97056"/>
        <c:axId val="45598592"/>
      </c:barChart>
      <c:catAx>
        <c:axId val="4559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5598592"/>
        <c:crosses val="autoZero"/>
        <c:auto val="1"/>
        <c:lblAlgn val="ctr"/>
        <c:lblOffset val="100"/>
        <c:noMultiLvlLbl val="0"/>
      </c:catAx>
      <c:valAx>
        <c:axId val="45598592"/>
        <c:scaling>
          <c:orientation val="minMax"/>
          <c:max val="9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5597056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'Figure_3.5 (BR)'!$B$91:$B$96</c:f>
              <c:strCache>
                <c:ptCount val="6"/>
                <c:pt idx="0">
                  <c:v>Light-straight hair</c:v>
                </c:pt>
                <c:pt idx="1">
                  <c:v>Light-curly/kinky hair</c:v>
                </c:pt>
                <c:pt idx="2">
                  <c:v>Medium-straight hair</c:v>
                </c:pt>
                <c:pt idx="3">
                  <c:v>Medium-curly/kinky hair</c:v>
                </c:pt>
                <c:pt idx="4">
                  <c:v>Dark-straight/curly hair</c:v>
                </c:pt>
                <c:pt idx="5">
                  <c:v>Dark-kinky hair</c:v>
                </c:pt>
              </c:strCache>
            </c:strRef>
          </c:cat>
          <c:val>
            <c:numRef>
              <c:f>'Figure_3.5 (BR)'!$C$91:$C$96</c:f>
              <c:numCache>
                <c:formatCode>####.00</c:formatCode>
                <c:ptCount val="6"/>
                <c:pt idx="0">
                  <c:v>7.8480392156862742</c:v>
                </c:pt>
                <c:pt idx="1">
                  <c:v>7.6585365853658374</c:v>
                </c:pt>
                <c:pt idx="2">
                  <c:v>7.1101694915254248</c:v>
                </c:pt>
                <c:pt idx="3">
                  <c:v>7.0601092896174764</c:v>
                </c:pt>
                <c:pt idx="4" formatCode="0.00">
                  <c:v>6.7788461538461533</c:v>
                </c:pt>
                <c:pt idx="5" formatCode="0.00">
                  <c:v>6.1236559139784781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42496"/>
        <c:axId val="45644032"/>
      </c:barChart>
      <c:catAx>
        <c:axId val="45642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5644032"/>
        <c:crosses val="autoZero"/>
        <c:auto val="1"/>
        <c:lblAlgn val="ctr"/>
        <c:lblOffset val="100"/>
        <c:noMultiLvlLbl val="0"/>
      </c:catAx>
      <c:valAx>
        <c:axId val="45644032"/>
        <c:scaling>
          <c:orientation val="minMax"/>
          <c:min val="5"/>
        </c:scaling>
        <c:delete val="0"/>
        <c:axPos val="l"/>
        <c:majorGridlines/>
        <c:numFmt formatCode="####.00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5642496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30A413-C7CE-7E46-9843-BAAA570AC8C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EFCE07C-FA94-2942-8E68-4A47BCD680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b="1" dirty="0">
                <a:effectLst/>
              </a:rPr>
              <a:t>New Perspectives on Brazilian Ethno-racial Relations from PERLA-</a:t>
            </a:r>
            <a:r>
              <a:rPr lang="en-US" sz="3000" b="1" dirty="0" err="1">
                <a:effectLst/>
              </a:rPr>
              <a:t>Brasil</a:t>
            </a:r>
            <a:r>
              <a:rPr lang="en-US" sz="3000" b="1" dirty="0">
                <a:effectLst/>
              </a:rPr>
              <a:t>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effectLst/>
              </a:rPr>
              <a:t>   </a:t>
            </a:r>
          </a:p>
          <a:p>
            <a:r>
              <a:rPr lang="en-US" dirty="0" err="1" smtClean="0"/>
              <a:t>Graziella</a:t>
            </a:r>
            <a:r>
              <a:rPr lang="en-US" dirty="0" smtClean="0"/>
              <a:t> Mores Silva – UFRJ</a:t>
            </a:r>
          </a:p>
          <a:p>
            <a:r>
              <a:rPr lang="en-US" dirty="0" smtClean="0"/>
              <a:t>Marcelo </a:t>
            </a:r>
            <a:r>
              <a:rPr lang="en-US" dirty="0" err="1" smtClean="0"/>
              <a:t>Paixão</a:t>
            </a:r>
            <a:r>
              <a:rPr lang="en-US" dirty="0" smtClean="0"/>
              <a:t> - UFRJ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8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3112641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1361078"/>
            <a:ext cx="5724862" cy="1007200"/>
          </a:xfrm>
        </p:spPr>
        <p:txBody>
          <a:bodyPr/>
          <a:lstStyle/>
          <a:p>
            <a:r>
              <a:rPr lang="en-US" b="1" dirty="0">
                <a:effectLst/>
              </a:rPr>
              <a:t>Interviewees' racial </a:t>
            </a:r>
            <a:r>
              <a:rPr lang="en-US" b="1" dirty="0" smtClean="0">
                <a:effectLst/>
              </a:rPr>
              <a:t>identification  </a:t>
            </a:r>
            <a:r>
              <a:rPr lang="en-US" b="1" dirty="0">
                <a:effectLst/>
              </a:rPr>
              <a:t>vs. Interviewers' </a:t>
            </a:r>
            <a:r>
              <a:rPr lang="en-US" b="1" dirty="0" smtClean="0">
                <a:effectLst/>
              </a:rPr>
              <a:t>categorization</a:t>
            </a:r>
            <a:endParaRPr lang="en-US" dirty="0"/>
          </a:p>
          <a:p>
            <a:r>
              <a:rPr lang="pt-BR" dirty="0">
                <a:effectLst/>
              </a:rPr>
              <a:t>  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50" y="2368278"/>
            <a:ext cx="6083300" cy="205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60173" y="4595200"/>
            <a:ext cx="4823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case our findings have converged with former studies that used similar classification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385337"/>
            <a:ext cx="5724862" cy="2855606"/>
          </a:xfrm>
        </p:spPr>
        <p:txBody>
          <a:bodyPr/>
          <a:lstStyle/>
          <a:p>
            <a:r>
              <a:rPr lang="pt-BR" dirty="0">
                <a:effectLst/>
              </a:rPr>
              <a:t>   </a:t>
            </a:r>
          </a:p>
        </p:txBody>
      </p:sp>
      <p:graphicFrame>
        <p:nvGraphicFramePr>
          <p:cNvPr id="4" name="C 15"/>
          <p:cNvGraphicFramePr/>
          <p:nvPr>
            <p:extLst>
              <p:ext uri="{D42A27DB-BD31-4B8C-83A1-F6EECF244321}">
                <p14:modId xmlns:p14="http://schemas.microsoft.com/office/powerpoint/2010/main" val="2351697321"/>
              </p:ext>
            </p:extLst>
          </p:nvPr>
        </p:nvGraphicFramePr>
        <p:xfrm>
          <a:off x="1828800" y="2156056"/>
          <a:ext cx="5486400" cy="323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13900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Percentage of </a:t>
            </a:r>
            <a:r>
              <a:rPr lang="en-US" b="1" i="1" dirty="0">
                <a:solidFill>
                  <a:schemeClr val="bg1"/>
                </a:solidFill>
              </a:rPr>
              <a:t>negro </a:t>
            </a:r>
            <a:r>
              <a:rPr lang="en-US" b="1" dirty="0">
                <a:solidFill>
                  <a:schemeClr val="bg1"/>
                </a:solidFill>
              </a:rPr>
              <a:t>interviewees, according to different indicators</a:t>
            </a:r>
            <a:r>
              <a:rPr lang="pt-BR" dirty="0" smtClean="0">
                <a:solidFill>
                  <a:schemeClr val="bg1"/>
                </a:solidFill>
                <a:effectLst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9569" y="5399245"/>
            <a:ext cx="5724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different system to classify who could be considered </a:t>
            </a:r>
            <a:r>
              <a:rPr lang="en-US" dirty="0" err="1" smtClean="0"/>
              <a:t>Afrodescendant</a:t>
            </a:r>
            <a:r>
              <a:rPr lang="en-US" dirty="0" smtClean="0"/>
              <a:t> we found different possibilities. Officially </a:t>
            </a:r>
            <a:r>
              <a:rPr lang="en-US" dirty="0" err="1" smtClean="0"/>
              <a:t>Preto</a:t>
            </a:r>
            <a:r>
              <a:rPr lang="en-US" dirty="0" smtClean="0"/>
              <a:t> + </a:t>
            </a:r>
            <a:r>
              <a:rPr lang="en-US" dirty="0" err="1" smtClean="0"/>
              <a:t>Pardo</a:t>
            </a:r>
            <a:r>
              <a:rPr lang="en-US" dirty="0" smtClean="0"/>
              <a:t> in Brazil share almost 51% of the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1173" y="1196666"/>
            <a:ext cx="5724862" cy="1007200"/>
          </a:xfrm>
        </p:spPr>
        <p:txBody>
          <a:bodyPr/>
          <a:lstStyle/>
          <a:p>
            <a:r>
              <a:rPr lang="en-US" b="1" dirty="0">
                <a:effectLst/>
              </a:rPr>
              <a:t>Interviewers’ classification relying on IBGE categories and Color </a:t>
            </a:r>
            <a:r>
              <a:rPr lang="en-US" b="1" dirty="0" smtClean="0">
                <a:effectLst/>
              </a:rPr>
              <a:t>Palette </a:t>
            </a:r>
            <a:r>
              <a:rPr lang="pt-BR" dirty="0">
                <a:effectLst/>
              </a:rPr>
              <a:t>   </a:t>
            </a:r>
          </a:p>
        </p:txBody>
      </p:sp>
      <p:pic>
        <p:nvPicPr>
          <p:cNvPr id="4" name="Picture 3" descr="Color Palette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6167" y="2074160"/>
            <a:ext cx="75374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20399999" lon="0" rev="10799999"/>
            </a:camera>
            <a:lightRig rig="threePt" dir="t"/>
          </a:scene3d>
        </p:spPr>
      </p:pic>
      <p:pic>
        <p:nvPicPr>
          <p:cNvPr id="5" name="Imagem 30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5252" y="2080510"/>
            <a:ext cx="4533265" cy="363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57638" y="5863328"/>
            <a:ext cx="722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worth to note the range of the palette color according with self-declaration. Convergences and differences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 smtClean="0"/>
              <a:t>Perception about national and ethnic identity</a:t>
            </a:r>
            <a:br>
              <a:rPr lang="en-US" sz="3000" dirty="0" smtClean="0"/>
            </a:br>
            <a:r>
              <a:rPr lang="en-US" sz="3000" dirty="0" smtClean="0"/>
              <a:t>Perception about discrimination and ethnic and racial advantages or disadvantages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effectLst/>
              </a:rPr>
              <a:t>   </a:t>
            </a:r>
          </a:p>
        </p:txBody>
      </p:sp>
    </p:spTree>
    <p:extLst>
      <p:ext uri="{BB962C8B-B14F-4D97-AF65-F5344CB8AC3E}">
        <p14:creationId xmlns:p14="http://schemas.microsoft.com/office/powerpoint/2010/main" val="14868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1174" y="1436340"/>
            <a:ext cx="5724862" cy="718488"/>
          </a:xfrm>
        </p:spPr>
        <p:txBody>
          <a:bodyPr/>
          <a:lstStyle/>
          <a:p>
            <a:r>
              <a:rPr lang="pt-BR" dirty="0">
                <a:effectLst/>
              </a:rPr>
              <a:t>   </a:t>
            </a:r>
            <a:r>
              <a:rPr lang="en-US" dirty="0">
                <a:effectLst/>
              </a:rPr>
              <a:t>Perception of Differences across </a:t>
            </a:r>
            <a:r>
              <a:rPr lang="en-US" dirty="0" smtClean="0">
                <a:effectLst/>
              </a:rPr>
              <a:t>Ethnic-</a:t>
            </a:r>
            <a:r>
              <a:rPr lang="en-US" dirty="0">
                <a:effectLst/>
              </a:rPr>
              <a:t>racial Groups</a:t>
            </a:r>
            <a:r>
              <a:rPr lang="pt-BR" dirty="0">
                <a:effectLst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74" y="2667000"/>
            <a:ext cx="8089853" cy="13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2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662" y="1363236"/>
            <a:ext cx="5724862" cy="1007200"/>
          </a:xfrm>
        </p:spPr>
        <p:txBody>
          <a:bodyPr/>
          <a:lstStyle/>
          <a:p>
            <a:r>
              <a:rPr lang="pt-BR" dirty="0">
                <a:effectLst/>
              </a:rPr>
              <a:t>   </a:t>
            </a:r>
            <a:r>
              <a:rPr lang="en-US" b="1" dirty="0">
                <a:effectLst/>
              </a:rPr>
              <a:t>Advantages and Disadvantages about being White, </a:t>
            </a:r>
            <a:r>
              <a:rPr lang="en-US" b="1" dirty="0" smtClean="0">
                <a:effectLst/>
              </a:rPr>
              <a:t>Black </a:t>
            </a:r>
            <a:r>
              <a:rPr lang="en-US" b="1" dirty="0">
                <a:effectLst/>
              </a:rPr>
              <a:t>and </a:t>
            </a:r>
            <a:r>
              <a:rPr lang="en-US" b="1" dirty="0" smtClean="0">
                <a:effectLst/>
              </a:rPr>
              <a:t>Indigenous </a:t>
            </a:r>
            <a:endParaRPr lang="pt-BR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2484569"/>
            <a:ext cx="60579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2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4150" y="1329270"/>
            <a:ext cx="5724862" cy="1007200"/>
          </a:xfrm>
        </p:spPr>
        <p:txBody>
          <a:bodyPr/>
          <a:lstStyle/>
          <a:p>
            <a:r>
              <a:rPr lang="en-US" b="1" dirty="0">
                <a:effectLst/>
              </a:rPr>
              <a:t>% of respondents who perceived discrimination (at least a few times) according to the context and by their IBGE racial identification</a:t>
            </a:r>
            <a:r>
              <a:rPr lang="pt-BR" dirty="0">
                <a:effectLst/>
              </a:rPr>
              <a:t>    </a:t>
            </a:r>
          </a:p>
        </p:txBody>
      </p:sp>
      <p:graphicFrame>
        <p:nvGraphicFramePr>
          <p:cNvPr id="4" name="Gráfico 5"/>
          <p:cNvGraphicFramePr/>
          <p:nvPr>
            <p:extLst>
              <p:ext uri="{D42A27DB-BD31-4B8C-83A1-F6EECF244321}">
                <p14:modId xmlns:p14="http://schemas.microsoft.com/office/powerpoint/2010/main" val="1728918107"/>
              </p:ext>
            </p:extLst>
          </p:nvPr>
        </p:nvGraphicFramePr>
        <p:xfrm>
          <a:off x="2052806" y="2336470"/>
          <a:ext cx="5381625" cy="375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86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 smtClean="0"/>
              <a:t>Racial inequality following different classificatory system of ethnic and race definition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effectLst/>
              </a:rPr>
              <a:t>   </a:t>
            </a:r>
          </a:p>
        </p:txBody>
      </p:sp>
    </p:spTree>
    <p:extLst>
      <p:ext uri="{BB962C8B-B14F-4D97-AF65-F5344CB8AC3E}">
        <p14:creationId xmlns:p14="http://schemas.microsoft.com/office/powerpoint/2010/main" val="14868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880" y="1358713"/>
            <a:ext cx="7000240" cy="978087"/>
          </a:xfrm>
        </p:spPr>
        <p:txBody>
          <a:bodyPr/>
          <a:lstStyle/>
          <a:p>
            <a:r>
              <a:rPr lang="en-US" sz="2000" b="1" dirty="0"/>
              <a:t>Average years of Education by self-identification and classification by interviewer</a:t>
            </a:r>
            <a:r>
              <a:rPr lang="pt-BR" sz="2000" dirty="0"/>
              <a:t> </a:t>
            </a:r>
            <a:endParaRPr lang="en-US" sz="2000" dirty="0"/>
          </a:p>
        </p:txBody>
      </p:sp>
      <p:graphicFrame>
        <p:nvGraphicFramePr>
          <p:cNvPr id="4" name="Gráfico 2"/>
          <p:cNvGraphicFramePr/>
          <p:nvPr>
            <p:extLst>
              <p:ext uri="{D42A27DB-BD31-4B8C-83A1-F6EECF244321}">
                <p14:modId xmlns:p14="http://schemas.microsoft.com/office/powerpoint/2010/main" val="3412066261"/>
              </p:ext>
            </p:extLst>
          </p:nvPr>
        </p:nvGraphicFramePr>
        <p:xfrm>
          <a:off x="1701800" y="2448560"/>
          <a:ext cx="5740400" cy="371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8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049" y="1283422"/>
            <a:ext cx="7500306" cy="884916"/>
          </a:xfrm>
        </p:spPr>
        <p:txBody>
          <a:bodyPr/>
          <a:lstStyle/>
          <a:p>
            <a:r>
              <a:rPr lang="en-US" sz="2000" b="1" dirty="0"/>
              <a:t>Education (average years of schooling) by classification of phenotype (hair and skin color according to the </a:t>
            </a:r>
            <a:r>
              <a:rPr lang="en-US" sz="2000" b="1" dirty="0" smtClean="0"/>
              <a:t>Color </a:t>
            </a:r>
            <a:r>
              <a:rPr lang="en-US" sz="2000" b="1" dirty="0"/>
              <a:t>P</a:t>
            </a:r>
            <a:r>
              <a:rPr lang="en-US" sz="2000" b="1" dirty="0" smtClean="0"/>
              <a:t>alette</a:t>
            </a:r>
            <a:r>
              <a:rPr lang="en-US" sz="2000" b="1" dirty="0"/>
              <a:t>) by interviewer</a:t>
            </a:r>
            <a:r>
              <a:rPr lang="pt-BR" sz="2000" b="1" dirty="0"/>
              <a:t> </a:t>
            </a:r>
            <a:endParaRPr lang="en-US" sz="2000" b="1" dirty="0"/>
          </a:p>
        </p:txBody>
      </p:sp>
      <p:graphicFrame>
        <p:nvGraphicFramePr>
          <p:cNvPr id="6" name="Gráfico 3"/>
          <p:cNvGraphicFramePr/>
          <p:nvPr>
            <p:extLst>
              <p:ext uri="{D42A27DB-BD31-4B8C-83A1-F6EECF244321}">
                <p14:modId xmlns:p14="http://schemas.microsoft.com/office/powerpoint/2010/main" val="2830137582"/>
              </p:ext>
            </p:extLst>
          </p:nvPr>
        </p:nvGraphicFramePr>
        <p:xfrm>
          <a:off x="1930400" y="2441718"/>
          <a:ext cx="5283200" cy="3603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8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 smtClean="0"/>
              <a:t>Brazil has a long tradition in collecting information over his population disaggregated by color or race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effectLst/>
              </a:rPr>
              <a:t>   </a:t>
            </a:r>
            <a:endParaRPr lang="pt-BR" dirty="0" smtClean="0">
              <a:effectLst/>
            </a:endParaRPr>
          </a:p>
          <a:p>
            <a:r>
              <a:rPr lang="en-US" dirty="0" smtClean="0">
                <a:effectLst/>
              </a:rPr>
              <a:t>Demographic Census:</a:t>
            </a:r>
            <a:r>
              <a:rPr lang="pt-BR" dirty="0" smtClean="0">
                <a:effectLst/>
              </a:rPr>
              <a:t> 1872, 1890, 1940, 1950, 1960, 1980, 1991, 2000, 2010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650178"/>
            <a:ext cx="8307387" cy="1336862"/>
          </a:xfrm>
        </p:spPr>
        <p:txBody>
          <a:bodyPr/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Main finding is that the inequality is bigger when we use Color Palette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495040"/>
            <a:ext cx="8307387" cy="1067996"/>
          </a:xfrm>
        </p:spPr>
        <p:txBody>
          <a:bodyPr>
            <a:normAutofit fontScale="92500"/>
          </a:bodyPr>
          <a:lstStyle/>
          <a:p>
            <a:r>
              <a:rPr lang="en-US" sz="3000" dirty="0">
                <a:solidFill>
                  <a:prstClr val="white"/>
                </a:solidFill>
                <a:ea typeface="+mj-ea"/>
                <a:cs typeface="+mj-cs"/>
              </a:rPr>
              <a:t>So, if we compare this outcome with inequality coming from self-identification the first one was </a:t>
            </a:r>
            <a:r>
              <a:rPr lang="en-US" sz="3000" dirty="0" smtClean="0">
                <a:solidFill>
                  <a:prstClr val="white"/>
                </a:solidFill>
                <a:ea typeface="+mj-ea"/>
                <a:cs typeface="+mj-cs"/>
              </a:rPr>
              <a:t>more intensive</a:t>
            </a:r>
            <a:r>
              <a:rPr lang="pt-BR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305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 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Maybe </a:t>
            </a:r>
            <a:r>
              <a:rPr lang="en-US" sz="2600" dirty="0"/>
              <a:t>a good hypothesis to dialogue with </a:t>
            </a:r>
            <a:r>
              <a:rPr lang="en-US" sz="2600" dirty="0" smtClean="0"/>
              <a:t>recent dropping movement in the color and race inequality in Brazil. </a:t>
            </a:r>
            <a:endParaRPr lang="en-US" sz="2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prstClr val="white"/>
                </a:solidFill>
                <a:ea typeface="+mj-ea"/>
                <a:cs typeface="+mj-cs"/>
              </a:rPr>
              <a:t>We </a:t>
            </a:r>
            <a:r>
              <a:rPr lang="en-US" sz="2600">
                <a:solidFill>
                  <a:prstClr val="white"/>
                </a:solidFill>
                <a:ea typeface="+mj-ea"/>
                <a:cs typeface="+mj-cs"/>
              </a:rPr>
              <a:t>can </a:t>
            </a:r>
            <a:r>
              <a:rPr lang="en-US" sz="2600" smtClean="0">
                <a:solidFill>
                  <a:prstClr val="white"/>
                </a:solidFill>
                <a:ea typeface="+mj-ea"/>
                <a:cs typeface="+mj-cs"/>
              </a:rPr>
              <a:t>hint </a:t>
            </a:r>
            <a:r>
              <a:rPr lang="en-US" sz="2600" dirty="0">
                <a:solidFill>
                  <a:prstClr val="white"/>
                </a:solidFill>
                <a:ea typeface="+mj-ea"/>
                <a:cs typeface="+mj-cs"/>
              </a:rPr>
              <a:t>that at least in part this recent trend might be affected from the new identities of some part of Brazilian </a:t>
            </a:r>
            <a:r>
              <a:rPr lang="en-US" sz="2600" dirty="0" smtClean="0">
                <a:solidFill>
                  <a:prstClr val="white"/>
                </a:solidFill>
                <a:ea typeface="+mj-ea"/>
                <a:cs typeface="+mj-cs"/>
              </a:rPr>
              <a:t>population: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prstClr val="white"/>
                </a:solidFill>
                <a:ea typeface="+mj-ea"/>
                <a:cs typeface="+mj-cs"/>
              </a:rPr>
              <a:t>From White </a:t>
            </a:r>
            <a:r>
              <a:rPr lang="en-US" sz="2600" dirty="0">
                <a:solidFill>
                  <a:prstClr val="white"/>
                </a:solidFill>
                <a:ea typeface="+mj-ea"/>
                <a:cs typeface="+mj-cs"/>
              </a:rPr>
              <a:t>to </a:t>
            </a:r>
            <a:r>
              <a:rPr lang="en-US" sz="2600" dirty="0" smtClean="0">
                <a:solidFill>
                  <a:prstClr val="white"/>
                </a:solidFill>
                <a:ea typeface="+mj-ea"/>
                <a:cs typeface="+mj-cs"/>
              </a:rPr>
              <a:t>Brown </a:t>
            </a:r>
            <a:r>
              <a:rPr lang="en-US" sz="2600" dirty="0">
                <a:solidFill>
                  <a:prstClr val="white"/>
                </a:solidFill>
                <a:ea typeface="+mj-ea"/>
                <a:cs typeface="+mj-cs"/>
              </a:rPr>
              <a:t>and from </a:t>
            </a:r>
            <a:r>
              <a:rPr lang="en-US" sz="2600" dirty="0" smtClean="0">
                <a:solidFill>
                  <a:prstClr val="white"/>
                </a:solidFill>
                <a:ea typeface="+mj-ea"/>
                <a:cs typeface="+mj-cs"/>
              </a:rPr>
              <a:t>Brown </a:t>
            </a:r>
            <a:r>
              <a:rPr lang="en-US" sz="2600" dirty="0">
                <a:solidFill>
                  <a:prstClr val="white"/>
                </a:solidFill>
                <a:ea typeface="+mj-ea"/>
                <a:cs typeface="+mj-cs"/>
              </a:rPr>
              <a:t>to </a:t>
            </a:r>
            <a:r>
              <a:rPr lang="en-US" sz="2600" dirty="0" smtClean="0">
                <a:solidFill>
                  <a:prstClr val="white"/>
                </a:solidFill>
                <a:ea typeface="+mj-ea"/>
                <a:cs typeface="+mj-cs"/>
              </a:rPr>
              <a:t>Black.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9305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473200"/>
            <a:ext cx="7944167" cy="2314388"/>
          </a:xfrm>
        </p:spPr>
        <p:txBody>
          <a:bodyPr/>
          <a:lstStyle/>
          <a:p>
            <a:r>
              <a:rPr lang="en-US" sz="3000" dirty="0" smtClean="0"/>
              <a:t> 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Muchas</a:t>
            </a:r>
            <a:r>
              <a:rPr lang="en-US" sz="3600" dirty="0" smtClean="0"/>
              <a:t> gracias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Muito</a:t>
            </a:r>
            <a:r>
              <a:rPr lang="en-US" sz="3600" dirty="0" smtClean="0"/>
              <a:t> obrigado!!!!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2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584960"/>
            <a:ext cx="8307387" cy="1259840"/>
          </a:xfrm>
        </p:spPr>
        <p:txBody>
          <a:bodyPr/>
          <a:lstStyle/>
          <a:p>
            <a:r>
              <a:rPr lang="en-US" sz="3000" dirty="0" smtClean="0"/>
              <a:t>Brazilian census categories use to be based on phenotypic features: skin color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2773680"/>
            <a:ext cx="8307387" cy="30073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ea typeface="+mj-ea"/>
                <a:cs typeface="+mj-cs"/>
              </a:rPr>
              <a:t>what </a:t>
            </a:r>
            <a:r>
              <a:rPr lang="en-US" sz="2800" dirty="0">
                <a:solidFill>
                  <a:prstClr val="white"/>
                </a:solidFill>
                <a:ea typeface="+mj-ea"/>
                <a:cs typeface="+mj-cs"/>
              </a:rPr>
              <a:t>is your color or race? </a:t>
            </a:r>
            <a:br>
              <a:rPr lang="en-US" sz="2800" dirty="0">
                <a:solidFill>
                  <a:prstClr val="white"/>
                </a:solidFill>
                <a:ea typeface="+mj-ea"/>
                <a:cs typeface="+mj-cs"/>
              </a:rPr>
            </a:br>
            <a:r>
              <a:rPr lang="en-US" sz="2800" dirty="0">
                <a:solidFill>
                  <a:prstClr val="white"/>
                </a:solidFill>
                <a:ea typeface="+mj-ea"/>
                <a:cs typeface="+mj-cs"/>
              </a:rPr>
              <a:t>(self-definition)</a:t>
            </a:r>
            <a:r>
              <a:rPr lang="pt-BR" sz="2800" dirty="0" smtClean="0">
                <a:effectLst/>
              </a:rPr>
              <a:t> </a:t>
            </a:r>
            <a:r>
              <a:rPr lang="pt-BR" dirty="0">
                <a:effectLst/>
              </a:rPr>
              <a:t> 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Branco (White), Preto (Black), Pardo (Brown), </a:t>
            </a:r>
            <a:r>
              <a:rPr lang="en-US" dirty="0" err="1" smtClean="0">
                <a:effectLst/>
              </a:rPr>
              <a:t>Amarelos</a:t>
            </a:r>
            <a:r>
              <a:rPr lang="en-US" dirty="0" smtClean="0">
                <a:effectLst/>
              </a:rPr>
              <a:t> (Asian) </a:t>
            </a:r>
          </a:p>
          <a:p>
            <a:r>
              <a:rPr lang="en-US" dirty="0" smtClean="0">
                <a:effectLst/>
              </a:rPr>
              <a:t>Since 1991 Census the category Indigenous has been incorporated in the Brazilian census</a:t>
            </a:r>
          </a:p>
          <a:p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5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 smtClean="0"/>
              <a:t>In the recent period, the Brazilian demographic and statistical system progressively have been incorporating the variable color or race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effectLst/>
              </a:rPr>
              <a:t>  </a:t>
            </a:r>
            <a:r>
              <a:rPr lang="en-US" dirty="0" smtClean="0">
                <a:effectLst/>
              </a:rPr>
              <a:t> </a:t>
            </a:r>
            <a:r>
              <a:rPr lang="en-US" dirty="0" err="1" smtClean="0">
                <a:effectLst/>
              </a:rPr>
              <a:t>Pnad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Pme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Sim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Sinasc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CadUnico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Rais</a:t>
            </a:r>
            <a:r>
              <a:rPr lang="en-US" dirty="0" smtClean="0">
                <a:effectLst/>
              </a:rPr>
              <a:t>, Caged, so on...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5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increasing of the Black and Brown´ share in the Brazilian total residents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445" y="2834640"/>
            <a:ext cx="8308975" cy="3041679"/>
          </a:xfrm>
          <a:prstGeom prst="rect">
            <a:avLst/>
          </a:prstGeom>
        </p:spPr>
      </p:pic>
      <p:cxnSp>
        <p:nvCxnSpPr>
          <p:cNvPr id="8" name="Conector de seta reta 7"/>
          <p:cNvCxnSpPr/>
          <p:nvPr/>
        </p:nvCxnSpPr>
        <p:spPr>
          <a:xfrm rot="16200000" flipH="1">
            <a:off x="4902200" y="3789681"/>
            <a:ext cx="660400" cy="71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520440" y="333473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1</a:t>
            </a:r>
            <a:r>
              <a:rPr lang="en-US" sz="800" baseline="30000" dirty="0" smtClean="0"/>
              <a:t>st</a:t>
            </a:r>
            <a:r>
              <a:rPr lang="en-US" sz="800" dirty="0" smtClean="0"/>
              <a:t> Brazilian University has adopted Affirmative action for undergraduate access; Durban Conference Against Racism</a:t>
            </a:r>
            <a:endParaRPr lang="pt-BR" sz="800" dirty="0"/>
          </a:p>
        </p:txBody>
      </p:sp>
      <p:cxnSp>
        <p:nvCxnSpPr>
          <p:cNvPr id="11" name="Conector de seta reta 10"/>
          <p:cNvCxnSpPr/>
          <p:nvPr/>
        </p:nvCxnSpPr>
        <p:spPr>
          <a:xfrm rot="16200000" flipH="1">
            <a:off x="5415280" y="3738881"/>
            <a:ext cx="792480" cy="40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5984240" y="3457842"/>
            <a:ext cx="1249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2003: Creation of SEPPIR (Racial Equality Policies Ministry)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608559" y="2834640"/>
            <a:ext cx="8356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2012: Law 12,711 / 2012</a:t>
            </a:r>
            <a:endParaRPr lang="en-US" sz="800" dirty="0"/>
          </a:p>
        </p:txBody>
      </p:sp>
      <p:cxnSp>
        <p:nvCxnSpPr>
          <p:cNvPr id="15" name="Conector de seta reta 14"/>
          <p:cNvCxnSpPr/>
          <p:nvPr/>
        </p:nvCxnSpPr>
        <p:spPr>
          <a:xfrm rot="16200000" flipH="1">
            <a:off x="7670800" y="3690332"/>
            <a:ext cx="792480" cy="81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61938"/>
            <a:ext cx="8307387" cy="1619250"/>
          </a:xfrm>
        </p:spPr>
        <p:txBody>
          <a:bodyPr/>
          <a:lstStyle/>
          <a:p>
            <a:r>
              <a:rPr lang="en-US" sz="3000" dirty="0" smtClean="0"/>
              <a:t>The results of </a:t>
            </a:r>
            <a:r>
              <a:rPr lang="en-US" sz="3000" dirty="0" err="1" smtClean="0"/>
              <a:t>Perla</a:t>
            </a:r>
            <a:r>
              <a:rPr lang="en-US" sz="3000" dirty="0" smtClean="0"/>
              <a:t> data debated with this trajectory and several previous studies that discussed this matter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1879600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pt-BR" dirty="0">
                <a:effectLst/>
              </a:rPr>
              <a:t>   </a:t>
            </a:r>
            <a:r>
              <a:rPr lang="en-US" sz="2000" dirty="0" smtClean="0">
                <a:effectLst/>
              </a:rPr>
              <a:t>Using official categories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 smtClean="0">
              <a:effectLst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effectLst/>
              </a:rPr>
              <a:t>Accomplishing new researches with alternatives methods and questions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5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503680"/>
            <a:ext cx="8307387" cy="1706880"/>
          </a:xfrm>
        </p:spPr>
        <p:txBody>
          <a:bodyPr/>
          <a:lstStyle/>
          <a:p>
            <a:r>
              <a:rPr lang="en-US" sz="3000" dirty="0" smtClean="0"/>
              <a:t>So the main challenge of </a:t>
            </a:r>
            <a:r>
              <a:rPr lang="en-US" sz="3000" dirty="0" err="1" smtClean="0"/>
              <a:t>Perla</a:t>
            </a:r>
            <a:r>
              <a:rPr lang="en-US" sz="3000" dirty="0" smtClean="0"/>
              <a:t> Brazil research was how to bring new findings over the race categories…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11988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...And its effects over racial inequality: different classificatory systems use </a:t>
            </a:r>
            <a:r>
              <a:rPr lang="en-US" sz="2400" dirty="0">
                <a:effectLst/>
              </a:rPr>
              <a:t>t</a:t>
            </a:r>
            <a:r>
              <a:rPr lang="en-US" sz="2400" dirty="0" smtClean="0">
                <a:effectLst/>
              </a:rPr>
              <a:t>o lead different outcomes  </a:t>
            </a:r>
            <a:r>
              <a:rPr lang="pt-BR" dirty="0">
                <a:effectLst/>
              </a:rPr>
              <a:t>   </a:t>
            </a:r>
          </a:p>
        </p:txBody>
      </p:sp>
    </p:spTree>
    <p:extLst>
      <p:ext uri="{BB962C8B-B14F-4D97-AF65-F5344CB8AC3E}">
        <p14:creationId xmlns:p14="http://schemas.microsoft.com/office/powerpoint/2010/main" val="2195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438811"/>
            <a:ext cx="8307387" cy="797089"/>
          </a:xfrm>
        </p:spPr>
        <p:txBody>
          <a:bodyPr/>
          <a:lstStyle/>
          <a:p>
            <a:r>
              <a:rPr lang="en-US" sz="3000" dirty="0" smtClean="0"/>
              <a:t>Our findings can be divided in three blocks: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40" y="2346960"/>
            <a:ext cx="7081519" cy="3529877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en-US" sz="2200" dirty="0" smtClean="0">
                <a:effectLst/>
              </a:rPr>
              <a:t>Outlook over different classificatory system using alternatives questions</a:t>
            </a:r>
          </a:p>
          <a:p>
            <a:pPr marL="342900" indent="-342900">
              <a:buFont typeface="Wingdings" charset="2"/>
              <a:buChar char="ü"/>
            </a:pPr>
            <a:endParaRPr lang="en-US" sz="2200" dirty="0" smtClean="0">
              <a:effectLst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200" dirty="0" smtClean="0">
                <a:effectLst/>
              </a:rPr>
              <a:t>Perception about ethnic and racial identity and discrimination</a:t>
            </a:r>
          </a:p>
          <a:p>
            <a:r>
              <a:rPr lang="en-US" sz="2200" dirty="0" smtClean="0">
                <a:effectLst/>
              </a:rPr>
              <a:t>  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200" dirty="0" smtClean="0">
                <a:effectLst/>
              </a:rPr>
              <a:t>Racial inequality measures following the alternatives classificatory system</a:t>
            </a:r>
          </a:p>
          <a:p>
            <a:pPr marL="342900" indent="-342900">
              <a:buFont typeface="Wingdings" charset="2"/>
              <a:buChar char="ü"/>
            </a:pPr>
            <a:endParaRPr lang="en-US" sz="2200" dirty="0" smtClean="0">
              <a:effectLst/>
            </a:endParaRPr>
          </a:p>
          <a:p>
            <a:pPr marL="342900" indent="-342900">
              <a:buFont typeface="Wingdings" charset="2"/>
              <a:buChar char="ü"/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804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 smtClean="0"/>
              <a:t>Classificatory systems to measure color or race of the Brazilian population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effectLst/>
              </a:rPr>
              <a:t>   </a:t>
            </a:r>
          </a:p>
        </p:txBody>
      </p:sp>
    </p:spTree>
    <p:extLst>
      <p:ext uri="{BB962C8B-B14F-4D97-AF65-F5344CB8AC3E}">
        <p14:creationId xmlns:p14="http://schemas.microsoft.com/office/powerpoint/2010/main" val="5980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4145</TotalTime>
  <Words>403</Words>
  <Application>Microsoft Office PowerPoint</Application>
  <PresentationFormat>On-screen Show (4:3)</PresentationFormat>
  <Paragraphs>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Expo</vt:lpstr>
      <vt:lpstr>New Perspectives on Brazilian Ethno-racial Relations from PERLA-Brasil </vt:lpstr>
      <vt:lpstr>Brazil has a long tradition in collecting information over his population disaggregated by color or race </vt:lpstr>
      <vt:lpstr>Brazilian census categories use to be based on phenotypic features: skin color </vt:lpstr>
      <vt:lpstr>In the recent period, the Brazilian demographic and statistical system progressively have been incorporating the variable color or race</vt:lpstr>
      <vt:lpstr>Progressive increasing of the Black and Brown´ share in the Brazilian total residents</vt:lpstr>
      <vt:lpstr>The results of Perla data debated with this trajectory and several previous studies that discussed this matter</vt:lpstr>
      <vt:lpstr>So the main challenge of Perla Brazil research was how to bring new findings over the race categories…</vt:lpstr>
      <vt:lpstr>Our findings can be divided in three blocks:</vt:lpstr>
      <vt:lpstr>Classificatory systems to measure color or race of the Brazilian population</vt:lpstr>
      <vt:lpstr>PowerPoint Presentation</vt:lpstr>
      <vt:lpstr>PowerPoint Presentation</vt:lpstr>
      <vt:lpstr>PowerPoint Presentation</vt:lpstr>
      <vt:lpstr>Perception about national and ethnic identity Perception about discrimination and ethnic and racial advantages or disadvantages</vt:lpstr>
      <vt:lpstr>PowerPoint Presentation</vt:lpstr>
      <vt:lpstr>PowerPoint Presentation</vt:lpstr>
      <vt:lpstr>PowerPoint Presentation</vt:lpstr>
      <vt:lpstr>Racial inequality following different classificatory system of ethnic and race definition</vt:lpstr>
      <vt:lpstr>Average years of Education by self-identification and classification by interviewer </vt:lpstr>
      <vt:lpstr>Education (average years of schooling) by classification of phenotype (hair and skin color according to the Color Palette) by interviewer </vt:lpstr>
      <vt:lpstr> Main finding is that the inequality is bigger when we use Color Palette</vt:lpstr>
      <vt:lpstr>          Maybe a good hypothesis to dialogue with recent dropping movement in the color and race inequality in Brazil. </vt:lpstr>
      <vt:lpstr>              Muchas gracias  Muito obrigado!!!!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Perspectives on Brazilian Ethno-racial Relations from PERLA-Brasil</dc:title>
  <dc:creator>MacBook</dc:creator>
  <cp:lastModifiedBy>Nancy Doolan</cp:lastModifiedBy>
  <cp:revision>25</cp:revision>
  <dcterms:created xsi:type="dcterms:W3CDTF">2013-05-27T05:08:12Z</dcterms:created>
  <dcterms:modified xsi:type="dcterms:W3CDTF">2015-03-19T19:51:03Z</dcterms:modified>
</cp:coreProperties>
</file>